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73" r:id="rId10"/>
    <p:sldId id="274" r:id="rId11"/>
    <p:sldId id="265" r:id="rId12"/>
    <p:sldId id="266" r:id="rId13"/>
    <p:sldId id="267" r:id="rId14"/>
    <p:sldId id="268" r:id="rId15"/>
    <p:sldId id="269" r:id="rId16"/>
    <p:sldId id="270" r:id="rId17"/>
    <p:sldId id="275" r:id="rId18"/>
    <p:sldId id="271" r:id="rId19"/>
    <p:sldId id="272"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65" autoAdjust="0"/>
  </p:normalViewPr>
  <p:slideViewPr>
    <p:cSldViewPr>
      <p:cViewPr varScale="1">
        <p:scale>
          <a:sx n="72" d="100"/>
          <a:sy n="72" d="100"/>
        </p:scale>
        <p:origin x="168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D3A9E62-A347-4D2E-8255-5FA7DAE749C4}" type="datetimeFigureOut">
              <a:rPr lang="en-US" smtClean="0"/>
              <a:t>9/4/2019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BF9FA80-9A7C-4500-81F9-8A1F1C7921B7}" type="slidenum">
              <a:rPr lang="en-US" smtClean="0"/>
              <a:t>‹#›</a:t>
            </a:fld>
            <a:endParaRPr lang="en-US"/>
          </a:p>
        </p:txBody>
      </p:sp>
    </p:spTree>
    <p:extLst>
      <p:ext uri="{BB962C8B-B14F-4D97-AF65-F5344CB8AC3E}">
        <p14:creationId xmlns:p14="http://schemas.microsoft.com/office/powerpoint/2010/main" val="355013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training is to help you understand how to efficiently and effectively communicate in a business environment. </a:t>
            </a:r>
          </a:p>
          <a:p>
            <a:r>
              <a:rPr lang="en-US" dirty="0"/>
              <a:t>In business you want people to take you seriously. The work place is a diverse environment and in order to avoid misunderstanding and be respectful etiquette is necessary.</a:t>
            </a:r>
          </a:p>
          <a:p>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0314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3490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Acknowledge that people have different styles of processing information. This is why it is most critical to communicate in the clearest and most concise manner possible. Information should be delivered systematically and in an easy to understand format. </a:t>
            </a:r>
          </a:p>
          <a:p>
            <a:pPr defTabSz="942289">
              <a:defRPr/>
            </a:pPr>
            <a:endParaRPr lang="en-US" dirty="0"/>
          </a:p>
          <a:p>
            <a:pPr defTabSz="942289">
              <a:defRPr/>
            </a:pPr>
            <a:r>
              <a:rPr lang="en-US" dirty="0"/>
              <a:t>A paragraph format is not necessarily the most systematic approach or easy to understand</a:t>
            </a:r>
            <a:r>
              <a:rPr lang="en-US" baseline="0" dirty="0"/>
              <a:t> data</a:t>
            </a:r>
            <a:r>
              <a:rPr lang="en-US" dirty="0"/>
              <a:t>. A paragraph format is more appropriate to use when explaining a situation as if telling a story. You must understand the purpose of your email and that generally guides you to the best format to deliver the information.</a:t>
            </a:r>
          </a:p>
          <a:p>
            <a:pPr defTabSz="942289">
              <a:defRPr/>
            </a:pPr>
            <a:endParaRPr lang="en-US" dirty="0"/>
          </a:p>
          <a:p>
            <a:pPr defTabSz="942289">
              <a:defRPr/>
            </a:pPr>
            <a:r>
              <a:rPr lang="en-US" baseline="0" dirty="0"/>
              <a:t>Make sure you are clear with your message and it doesn’t cause a million emails back and forth.  Sending ‘one-liners’ may cause more time than expected.  </a:t>
            </a:r>
            <a:endParaRPr lang="en-US" dirty="0"/>
          </a:p>
          <a:p>
            <a:pPr defTabSz="942289">
              <a:defRPr/>
            </a:pPr>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9709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One way to make a message clear and concise is to use bullet points. With the sheer volume of email messages most people receive, there's an inverse relationship between the volume of text, and successfully making the point.</a:t>
            </a:r>
            <a:r>
              <a:rPr lang="en-US" baseline="0" dirty="0"/>
              <a:t> M</a:t>
            </a:r>
            <a:r>
              <a:rPr lang="en-US" dirty="0"/>
              <a:t>any people will skim through the material possibly losing the message in the process. People appreciate brevity. </a:t>
            </a:r>
          </a:p>
          <a:p>
            <a:pPr defTabSz="942289">
              <a:defRPr/>
            </a:pPr>
            <a:endParaRPr lang="en-US" dirty="0"/>
          </a:p>
          <a:p>
            <a:pPr defTabSz="942289">
              <a:defRPr/>
            </a:pPr>
            <a:r>
              <a:rPr lang="en-US" dirty="0"/>
              <a:t>Remember, if your objective is to tell the reader what time it is, you don't need to explain how to build a clock!</a:t>
            </a:r>
          </a:p>
          <a:p>
            <a:pPr defTabSz="942289">
              <a:defRPr/>
            </a:pPr>
            <a:endParaRPr lang="en-US" dirty="0"/>
          </a:p>
          <a:p>
            <a:pPr defTabSz="942289">
              <a:defRPr/>
            </a:pPr>
            <a:r>
              <a:rPr lang="en-US" dirty="0"/>
              <a:t>Organize your thoughts before sending an email.  How many times have we gotten an</a:t>
            </a:r>
            <a:r>
              <a:rPr lang="en-US" baseline="0" dirty="0"/>
              <a:t> email and we have no clue what the person is trying to say.  If you feel your email is going to be longer than a viewing page on a computer (not the phone) than you may want to utilize the attachment feature by creating a word document.</a:t>
            </a:r>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8127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decided the most effective format to deliver your message it is extremely important that you always double check your work. Its obvious to most of us to use spell check after we've composed our message. You should also make it standard procedure to reread your entire message before sending. </a:t>
            </a:r>
          </a:p>
          <a:p>
            <a:endParaRPr lang="en-US" dirty="0"/>
          </a:p>
          <a:p>
            <a:r>
              <a:rPr lang="en-US" dirty="0"/>
              <a:t>Often times, you'll notice words which have been left out, grammar that's incorrect and worst of all - words witch our spelled right but</a:t>
            </a:r>
            <a:r>
              <a:rPr lang="en-US" baseline="0" dirty="0"/>
              <a:t> </a:t>
            </a:r>
            <a:r>
              <a:rPr lang="en-US" dirty="0"/>
              <a:t>not used in the right way.</a:t>
            </a:r>
          </a:p>
          <a:p>
            <a:endParaRPr lang="en-US" dirty="0"/>
          </a:p>
          <a:p>
            <a:r>
              <a:rPr lang="en-US" dirty="0"/>
              <a:t>Another reason it is important to reread your message is to make sure that the proper tone is coming through. A great way to insure that the recipient quote unquote hears the message correctly is to read it out loud to yourself. Often times when we are constructing emails we become very technical about the message, when that occurs messages can come off too brash or short, recipients may take offense and once again the message could be lost.</a:t>
            </a:r>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3803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guilty of doing, and it is the most important one that we need to be aware of in order to communicate professionally. Anyone who spends a great deal of time online or has a teenager knows you practically need a CIA decoder chart to understand the abbreviations and shortcuts that are popular in email, pagers, text messages and instant messages. </a:t>
            </a:r>
          </a:p>
          <a:p>
            <a:endParaRPr lang="en-US" dirty="0"/>
          </a:p>
          <a:p>
            <a:r>
              <a:rPr lang="en-US" dirty="0"/>
              <a:t>These cutesy short cuts and misspellings are ill advised to use in any corporate context, no matter if your customer is external or internal. Even common shortcuts like LOL (laughing out loud), BRB (be right back), 2 (to) and u r (you are) are simply too casual for most business communication. What's hip to one sender can be read as ignorant and disrespectful by another reader. Since a casual message to a coworker could easily be forwarded, it's best to practice the same high level of professionalism no matter who you're writing to.  </a:t>
            </a:r>
          </a:p>
          <a:p>
            <a:r>
              <a:rPr lang="en-US" dirty="0"/>
              <a:t>The same holds true for the emoticons and using different colors of type. Pictures and rainbow colors can be distracting and make the message hard to read. </a:t>
            </a:r>
          </a:p>
          <a:p>
            <a:r>
              <a:rPr lang="en-US" dirty="0"/>
              <a:t>Also, remember that not all abbreviations are understood by everyone. In our business we use a great deal of abbreviations like CFL’s, compact fluorescent lights, these abbreviations may not be understood by someone new to the industry or customers, so when communicating by email always type out in full the first time and then abbreviate the rest through out the email, this way no misunderstandings will occur.</a:t>
            </a:r>
          </a:p>
          <a:p>
            <a:endParaRPr lang="en-US" dirty="0"/>
          </a:p>
          <a:p>
            <a:r>
              <a:rPr lang="en-US" dirty="0"/>
              <a:t>Since many email messages go back and forth several times over the course of many weeks, it's important to accurately describe what the reader will find inside. Along with appropriately using reply to insure the continuity of communications, having a specific subject line is just as important. </a:t>
            </a:r>
          </a:p>
          <a:p>
            <a:r>
              <a:rPr lang="en-US" dirty="0"/>
              <a:t>If your subject line is too generic or poorly worded you run the risk of it not being delivered because it won’t make it through the filters of many spam and anti-spam software. In the world of business not having a message delivered because of a poorly written subject line is not an option.</a:t>
            </a:r>
          </a:p>
          <a:p>
            <a:r>
              <a:rPr lang="en-US" dirty="0"/>
              <a:t>You may think , what if I leave the subject line blank? That too will not make it past many filters, plus how many of us skip or delete emails that have no subject if they do make it into our mailbox? With the sheer volume of emails that an individual receives throughout their day, the subject line can be the deciding factor on if the email is worth our time to stop and read it. Without a subject you are not even giving your email a fighting chance to be noticed and read. </a:t>
            </a:r>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47477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Business cards are antiquated, it's better to connect online.</a:t>
            </a:r>
            <a:r>
              <a:rPr lang="en-US" dirty="0"/>
              <a:t> There's no replacement for handing a new contact a business card that represents you and your company in a favorable light. Even though most people can easily find you by looking you up online, a professional business card sends a message of executive achievement. </a:t>
            </a:r>
          </a:p>
          <a:p>
            <a:r>
              <a:rPr lang="en-US" b="1" dirty="0"/>
              <a:t>People won't forget you if you hand them a business card.</a:t>
            </a:r>
            <a:r>
              <a:rPr lang="en-US" dirty="0"/>
              <a:t> Don't assume that your phone will start ringing once you pass a box of cards out at your next networking event. Your business card is only an aid to help you make a positive impact and share your contact information. However, it's only one of many tools in your toolbox. Though significant, a business card doesn't do the heavy lifting of building relationships. Your next step is a follow-up phone call, an email or handwritten note, or an invitation for coffee.</a:t>
            </a:r>
          </a:p>
          <a:p>
            <a:r>
              <a:rPr lang="en-US" b="1" dirty="0"/>
              <a:t>An outdated card doesn't matter.</a:t>
            </a:r>
            <a:r>
              <a:rPr lang="en-US" dirty="0"/>
              <a:t> No one wants to spend money unnecessarily, but consider the message your card conveys with outdated information. This may appear as though you are not on top of your game, or are trying to scrape by until you absolutely have to pay for new cards. It can also say, "I'm not completely settled into this job." If you are willing to cut corners with a hand scribbled card, how will you handle a new client's business? </a:t>
            </a:r>
          </a:p>
          <a:p>
            <a:r>
              <a:rPr lang="en-US" b="1" dirty="0"/>
              <a:t>"A high-end, oversized or uniquely shaped card will stand out above the rest."</a:t>
            </a:r>
            <a:r>
              <a:rPr lang="en-US" dirty="0"/>
              <a:t> Yes, the quality of your business card is an important detail; think back to the last time someone handed you a business card that was printed at home, with perforated edges. You surely noticed the flimsy paper and may have even wondered about how well things were going for their company.</a:t>
            </a:r>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49057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4308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Always respect another person's space. </a:t>
            </a:r>
            <a:r>
              <a:rPr lang="en-US" dirty="0"/>
              <a:t>An individual's family background, culture, age and gender play a major role in the acceptance or displeasure of a hug. Usually, like a kiss, you can tell from a person's body language if they are willing to receive a hug or not.   </a:t>
            </a:r>
            <a:r>
              <a:rPr lang="en-US" b="1" dirty="0"/>
              <a:t>Follow the three-second rule. </a:t>
            </a:r>
            <a:r>
              <a:rPr lang="en-US" dirty="0"/>
              <a:t>Keep the hug short and avoid placing your arm too low around the other person. Longer hugs have a certain connotation and could have negative repercussions if a co-worker's spouse or significant other is present. </a:t>
            </a:r>
          </a:p>
          <a:p>
            <a:r>
              <a:rPr lang="en-US" b="1" dirty="0"/>
              <a:t>Pass the sniff test.</a:t>
            </a:r>
            <a:r>
              <a:rPr lang="en-US" dirty="0"/>
              <a:t> If you are sniffling because you are sick, stay home or keep your distance. Additionally, many people don't feel comfortable receiving a hug from someone who has been perspiring or working out.   </a:t>
            </a:r>
            <a:r>
              <a:rPr lang="en-US" b="1" dirty="0"/>
              <a:t>Ask permission when you need or want to share a hug. </a:t>
            </a:r>
            <a:r>
              <a:rPr lang="en-US" dirty="0"/>
              <a:t>When you ask permission, the receiver will feel respected and have an opportunity to voice his or her comfort level. Unless you know someone extremely well, it's best to ask, "May I give you a hug?" </a:t>
            </a:r>
          </a:p>
          <a:p>
            <a:r>
              <a:rPr lang="en-US" b="1" dirty="0"/>
              <a:t>Avoid awkward moments.</a:t>
            </a:r>
            <a:r>
              <a:rPr lang="en-US" dirty="0"/>
              <a:t> If you greet a group of people and you know some members better than others, give your new acquaintances a handshake first and then follow with hugs for the people you know well. This way you won't have to guess if the new people are pro-huggers or anti-huggers, and you will show consideration for their boundaries.  </a:t>
            </a:r>
            <a:r>
              <a:rPr lang="en-US" b="1" dirty="0"/>
              <a:t>Consider frequency and occasion.</a:t>
            </a:r>
            <a:r>
              <a:rPr lang="en-US" dirty="0"/>
              <a:t> A hug and an air kiss may be in order if you haven't seen a co-worker or client for an extended period of time or if you are at a holiday party. A hug is not necessary if you see someone on a regular basis.  </a:t>
            </a:r>
            <a:r>
              <a:rPr lang="en-US" b="1" dirty="0"/>
              <a:t>When in doubt, leave it out. </a:t>
            </a:r>
            <a:r>
              <a:rPr lang="en-US" dirty="0"/>
              <a:t>If you're not sure if someone likes to hug, play it safe. You'll stay out of trouble and never go wrong with a handshake.</a:t>
            </a:r>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22755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Full name </a:t>
            </a:r>
            <a:r>
              <a:rPr lang="en-US" dirty="0"/>
              <a:t>- In a business situation, you should use your full name, but you should also pay attention to how others want to be introduced.</a:t>
            </a:r>
          </a:p>
          <a:p>
            <a:r>
              <a:rPr lang="en-US" dirty="0"/>
              <a:t>If your name is too long or difficult to pronounce, you could</a:t>
            </a:r>
            <a:r>
              <a:rPr lang="en-US" baseline="0" dirty="0"/>
              <a:t> </a:t>
            </a:r>
            <a:r>
              <a:rPr lang="en-US" dirty="0"/>
              <a:t>consider writing down the pronunciation of your name on a business card and giving it to others.</a:t>
            </a:r>
          </a:p>
          <a:p>
            <a:r>
              <a:rPr lang="en-US" dirty="0"/>
              <a:t>In today's workplace, the </a:t>
            </a:r>
            <a:r>
              <a:rPr lang="en-US" b="1" dirty="0"/>
              <a:t>host</a:t>
            </a:r>
            <a:r>
              <a:rPr lang="en-US" dirty="0"/>
              <a:t>, regardless of gender, should extend their hand first, she writes. In the United States, the handshake is the business greeting. If you want to be taken seriously, you must shake hands and shake hands correctly.</a:t>
            </a:r>
          </a:p>
          <a:p>
            <a:r>
              <a:rPr lang="en-US" b="1" dirty="0"/>
              <a:t>Clothing</a:t>
            </a:r>
            <a:r>
              <a:rPr lang="en-US" dirty="0"/>
              <a:t>, an important form of nonverbal communication, can enhance a person's professional reputation or detract from his or her credibility. You want to send a professional message through your clothing choices.</a:t>
            </a:r>
            <a:r>
              <a:rPr lang="en-US" baseline="0" dirty="0"/>
              <a:t> </a:t>
            </a:r>
            <a:r>
              <a:rPr lang="en-US" dirty="0"/>
              <a:t>Always find out what the dress code is at the event, meeting, or restaurant you're going to and make sure your attire falls within the guidelines</a:t>
            </a:r>
          </a:p>
          <a:p>
            <a:r>
              <a:rPr lang="en-US" b="1" dirty="0"/>
              <a:t>Turn off your gadgets in meetings.</a:t>
            </a:r>
            <a:r>
              <a:rPr lang="en-US" dirty="0"/>
              <a:t> My company's CEO starts every meeting by reminding us to turn our phones face down, close our laptops, and focus only on the meeting. Having the discipline to step away from distractions is refreshing. Of course, this really only works if everyone adheres to it. It's difficult to make that happen, but when everyone is unplugged and focused, meetings are much more productive.</a:t>
            </a:r>
          </a:p>
          <a:p>
            <a:r>
              <a:rPr lang="en-US" b="1" dirty="0"/>
              <a:t>Arrive on time for meetings -- face to face or virtual.</a:t>
            </a:r>
            <a:r>
              <a:rPr lang="en-US" dirty="0"/>
              <a:t> If you're the meeting host, on time means at least five minutes early. If you're the guest, on time means on time. It's crazy how often people on both sides of the invitation are late and say nothing about it. If you get held up and know you're going to be delayed, a quick email can keep the person on the other end from feeling stood up.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2819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Remain calm.</a:t>
            </a:r>
            <a:r>
              <a:rPr lang="en-US" dirty="0"/>
              <a:t> Resist the urge to leap immediately into damage control. Spend a few minutes determining the most appropriate next steps. One mistake can easily snowball if you proceed in a panic.</a:t>
            </a:r>
          </a:p>
          <a:p>
            <a:r>
              <a:rPr lang="en-US" b="1" dirty="0"/>
              <a:t>Admit the mistake.</a:t>
            </a:r>
            <a:r>
              <a:rPr lang="en-US" dirty="0"/>
              <a:t> Waiting and hoping your mistake goes unnoticed is a recipe for disaster if someone discovers it first. A major incident needs to be addressed and dealt with by notifying the proper channels.</a:t>
            </a:r>
          </a:p>
          <a:p>
            <a:r>
              <a:rPr lang="en-US" b="1" dirty="0"/>
              <a:t>Avoid the urge to pass the buck.</a:t>
            </a:r>
            <a:r>
              <a:rPr lang="en-US" dirty="0"/>
              <a:t> Even if the screw-up was squarely on the shoulders of someone else, if you are a supervisor and it happened on your watch, it's on you. Identify ways to keep it from reoccurring in the future, and clearly communicate the message to your entire team. </a:t>
            </a:r>
          </a:p>
          <a:p>
            <a:r>
              <a:rPr lang="en-US" b="1" dirty="0"/>
              <a:t>Apologize.</a:t>
            </a:r>
            <a:r>
              <a:rPr lang="en-US" dirty="0"/>
              <a:t> However prompt and professional you are in trying to fix your error, an apology is still important. Whether it's to coworkers, a client, or your supervisor, a verbal and authentic apology conveys sincerity and regret over any inconvenience the mistake may have caused. It also displays humility and strength of character. </a:t>
            </a:r>
          </a:p>
          <a:p>
            <a:r>
              <a:rPr lang="en-US" b="1" dirty="0"/>
              <a:t>Decide who needs to get involved.</a:t>
            </a:r>
            <a:r>
              <a:rPr lang="en-US" dirty="0"/>
              <a:t> Discussing your mistake with coworkers who are not in a position to fix the problem only wastes valuable time. Strategically choose those who need to know, and request their input and assistance.</a:t>
            </a:r>
          </a:p>
          <a:p>
            <a:r>
              <a:rPr lang="en-US" b="1" dirty="0"/>
              <a:t>Move forward.</a:t>
            </a:r>
            <a:r>
              <a:rPr lang="en-US" dirty="0"/>
              <a:t> The perfectionists among us can be easily crushed by a setback. Do what is needed to recover, review the lesson learned, then shake it off and move forward. While a professional blunder is never pleasant, it can be used as a powerful and motivational training tool.</a:t>
            </a:r>
          </a:p>
          <a:p>
            <a:r>
              <a:rPr lang="en-US" b="1" dirty="0"/>
              <a:t>Stop talking about it.</a:t>
            </a:r>
            <a:r>
              <a:rPr lang="en-US" dirty="0"/>
              <a:t> It is human nature to drone on and on about a mistake that caused embarrassment to yourself and others. Fight the urge to ruminate, and put your energy into a conversation that will result in a successful outcome. You will definitely be remembered by your last mistake if you keep reminding everyone about it!</a:t>
            </a:r>
          </a:p>
          <a:p>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5802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F9FA80-9A7C-4500-81F9-8A1F1C7921B7}" type="slidenum">
              <a:rPr lang="en-US" smtClean="0"/>
              <a:t>2</a:t>
            </a:fld>
            <a:endParaRPr lang="en-US"/>
          </a:p>
        </p:txBody>
      </p:sp>
    </p:spTree>
    <p:extLst>
      <p:ext uri="{BB962C8B-B14F-4D97-AF65-F5344CB8AC3E}">
        <p14:creationId xmlns:p14="http://schemas.microsoft.com/office/powerpoint/2010/main" val="13711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F9FA80-9A7C-4500-81F9-8A1F1C7921B7}" type="slidenum">
              <a:rPr lang="en-US" smtClean="0"/>
              <a:t>3</a:t>
            </a:fld>
            <a:endParaRPr lang="en-US"/>
          </a:p>
        </p:txBody>
      </p:sp>
    </p:spTree>
    <p:extLst>
      <p:ext uri="{BB962C8B-B14F-4D97-AF65-F5344CB8AC3E}">
        <p14:creationId xmlns:p14="http://schemas.microsoft.com/office/powerpoint/2010/main" val="180673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F9FA80-9A7C-4500-81F9-8A1F1C7921B7}" type="slidenum">
              <a:rPr lang="en-US" smtClean="0"/>
              <a:t>4</a:t>
            </a:fld>
            <a:endParaRPr lang="en-US"/>
          </a:p>
        </p:txBody>
      </p:sp>
    </p:spTree>
    <p:extLst>
      <p:ext uri="{BB962C8B-B14F-4D97-AF65-F5344CB8AC3E}">
        <p14:creationId xmlns:p14="http://schemas.microsoft.com/office/powerpoint/2010/main" val="247461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1359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Worry</a:t>
            </a:r>
            <a:r>
              <a:rPr lang="en-US" b="1" baseline="0" dirty="0"/>
              <a:t> About Yourself, Not Others</a:t>
            </a:r>
            <a:r>
              <a:rPr lang="en-US" b="0" baseline="0" dirty="0"/>
              <a:t>. </a:t>
            </a:r>
            <a:r>
              <a:rPr lang="en-US" dirty="0"/>
              <a:t>It can be very demotivating if you're very concerned about everyone else. The best piece of advice is to focus on yourself and your own career path and growth, instead of trying to know what everyone else’s goals are</a:t>
            </a:r>
            <a:r>
              <a:rPr lang="en-US" baseline="0" dirty="0"/>
              <a:t> and their goals</a:t>
            </a:r>
            <a:endParaRPr lang="en-US" b="1" dirty="0"/>
          </a:p>
          <a:p>
            <a:r>
              <a:rPr lang="en-US" b="1" dirty="0"/>
              <a:t>People, Not Packages</a:t>
            </a:r>
            <a:r>
              <a:rPr lang="en-US" b="0" dirty="0"/>
              <a:t>.</a:t>
            </a:r>
            <a:r>
              <a:rPr lang="en-US" b="0" baseline="0" dirty="0"/>
              <a:t> </a:t>
            </a:r>
            <a:r>
              <a:rPr lang="en-US" dirty="0"/>
              <a:t>The main reason to keep your salary to yourself, according to human resources professionals, is because varying levels of experience and skill sets make for an apples-and-oranges, dollars-and-cents comparison; this can be true, even for people with similar job descriptions.</a:t>
            </a:r>
          </a:p>
          <a:p>
            <a:r>
              <a:rPr lang="en-US" b="1" dirty="0"/>
              <a:t>Drawing Conclusions on Incomplete Information</a:t>
            </a:r>
            <a:r>
              <a:rPr lang="en-US" b="0" dirty="0"/>
              <a:t>. </a:t>
            </a:r>
            <a:r>
              <a:rPr lang="en-US" dirty="0"/>
              <a:t>It's nearly impossible to make one-to-one comparisons between employees. Everyone's circumstances are different.</a:t>
            </a:r>
          </a:p>
          <a:p>
            <a:r>
              <a:rPr lang="en-US" b="1" dirty="0"/>
              <a:t>You</a:t>
            </a:r>
            <a:r>
              <a:rPr lang="en-US" b="1" baseline="0" dirty="0"/>
              <a:t> May Feel Forced to Lie</a:t>
            </a:r>
            <a:r>
              <a:rPr lang="en-US" b="0" baseline="0" dirty="0"/>
              <a:t>. </a:t>
            </a:r>
            <a:r>
              <a:rPr lang="en-US" dirty="0"/>
              <a:t>When it comes to pay, it's hard to know whom to trust. The problem with talking about pay with other individuals is that it may or may not be reliable information. Even if your office buddy is 100 percent truthful, you'll filter the information through the lens of your relationship, which won't help you make good decisions about your position</a:t>
            </a:r>
          </a:p>
          <a:p>
            <a:endParaRPr lang="en-US" b="1" dirty="0"/>
          </a:p>
          <a:p>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6424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world is very fast pace. If you want to be competitive it is important that you are not only professional, but you are efficient. The quicker responses you can deliver the more capable you appear to your customers and coworkers.</a:t>
            </a:r>
          </a:p>
          <a:p>
            <a:r>
              <a:rPr lang="en-US" dirty="0"/>
              <a:t>By using professional and efficient communication it will protect yourself and your organization from misunderstandings and even possible legal action. Don’t put anything in writing if you are not willing to have it published on the front page of the paper. </a:t>
            </a:r>
          </a:p>
          <a:p>
            <a:endParaRPr lang="en-US" dirty="0"/>
          </a:p>
          <a:p>
            <a:r>
              <a:rPr lang="en-US" dirty="0"/>
              <a:t>Email was designed</a:t>
            </a:r>
            <a:r>
              <a:rPr lang="en-US" baseline="0" dirty="0"/>
              <a:t> to be an inexpensive and faster way to communicate.  It was not originally intended to be a replacement tool but could you imagine if we still communicated everything via letter?  It does give us the opportunity to keep track of what we are sending although we still need to understand when we should use and when we need to rely on other ways of communication</a:t>
            </a:r>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2668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email is sent, there is no getting it back it is vitally important that we follow the 24hr rule. This is a two part rule. The first part being that you need to respond to emails within 24hrs. Email is generally used when one wants a response in a timely fashion, if you do not have an answer or it will take you long to reply, at least send an email letting the individual know that you received their email and are working on a response.</a:t>
            </a:r>
          </a:p>
          <a:p>
            <a:r>
              <a:rPr lang="en-US" dirty="0"/>
              <a:t>The second part of the rule is that you want to wait 24hrs to respond to an email if you are angry. It's never a good idea to send an email when you're angry. We've all been guilty of this. In the heat of the moment we type up a literary bomb blast. A message that will reduce the recipient to mush. We even reread it, and we're actually sort of proud at how powerful the wording is. We imagine the recipient opening and cringing as he/she reads our words. Then we send it. Only later, after we calm down, we revisit the message and realize that we dramatically overreacted. But it's too late to do anything now, except apologize and try to mend fences, because as we learned in the previous guideline getting that message back. </a:t>
            </a:r>
            <a:br>
              <a:rPr lang="en-US" dirty="0"/>
            </a:br>
            <a:r>
              <a:rPr lang="en-US" dirty="0"/>
              <a:t>If you compose an email in anger, wait a predetermined period of time before sending it. If your emotions are legit, then your issue will still be there tomorrow. But in 95% of the cases, you'll be glad you waited and toned things down after you've gain the perspective that can only come with some additional time. We want to make sure that we get across the message we are trying to send but be respectful</a:t>
            </a:r>
            <a:r>
              <a:rPr lang="en-US" baseline="0" dirty="0"/>
              <a:t> to the person on the receiving end.  One bad email can ruin a professional relationship that you may never be able to get back.  </a:t>
            </a:r>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9882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B311D-3C70-4C4E-96FC-4F724248E5A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507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C7FB02-8E60-4A72-AD8D-F80786802C52}"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244167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7FB02-8E60-4A72-AD8D-F80786802C52}"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40818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7FB02-8E60-4A72-AD8D-F80786802C52}"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231565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7FB02-8E60-4A72-AD8D-F80786802C52}"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232081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C7FB02-8E60-4A72-AD8D-F80786802C52}"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74931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C7FB02-8E60-4A72-AD8D-F80786802C52}"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359321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C7FB02-8E60-4A72-AD8D-F80786802C52}"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11429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C7FB02-8E60-4A72-AD8D-F80786802C52}"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31286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7FB02-8E60-4A72-AD8D-F80786802C52}"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193661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7FB02-8E60-4A72-AD8D-F80786802C52}"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411387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7FB02-8E60-4A72-AD8D-F80786802C52}"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6DC91-9B7F-4E65-A113-C31D538B9BBE}" type="slidenum">
              <a:rPr lang="en-US" smtClean="0"/>
              <a:t>‹#›</a:t>
            </a:fld>
            <a:endParaRPr lang="en-US"/>
          </a:p>
        </p:txBody>
      </p:sp>
    </p:spTree>
    <p:extLst>
      <p:ext uri="{BB962C8B-B14F-4D97-AF65-F5344CB8AC3E}">
        <p14:creationId xmlns:p14="http://schemas.microsoft.com/office/powerpoint/2010/main" val="403077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7FB02-8E60-4A72-AD8D-F80786802C52}" type="datetimeFigureOut">
              <a:rPr lang="en-US" smtClean="0"/>
              <a:t>9/4/2019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6DC91-9B7F-4E65-A113-C31D538B9BBE}" type="slidenum">
              <a:rPr lang="en-US" smtClean="0"/>
              <a:t>‹#›</a:t>
            </a:fld>
            <a:endParaRPr lang="en-US"/>
          </a:p>
        </p:txBody>
      </p:sp>
    </p:spTree>
    <p:extLst>
      <p:ext uri="{BB962C8B-B14F-4D97-AF65-F5344CB8AC3E}">
        <p14:creationId xmlns:p14="http://schemas.microsoft.com/office/powerpoint/2010/main" val="184603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rwebsite.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ummitbhc.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plex.com/tech/2012/12/50-funniest-auto-correct-fails/btw-i-laid-the-babysitt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lrice@summitbhc.com" TargetMode="External"/><Relationship Id="rId7" Type="http://schemas.openxmlformats.org/officeDocument/2006/relationships/hyperlink" Target="https://www.linkedin.com/company/388069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witter.com/SummitBHC" TargetMode="External"/><Relationship Id="rId5" Type="http://schemas.openxmlformats.org/officeDocument/2006/relationships/hyperlink" Target="https://www.facebook.com/summitbhc/" TargetMode="External"/><Relationship Id="rId4" Type="http://schemas.openxmlformats.org/officeDocument/2006/relationships/hyperlink" Target="http://www.yourwebsit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3305"/>
            <a:ext cx="7772400" cy="1470025"/>
          </a:xfrm>
        </p:spPr>
        <p:txBody>
          <a:bodyPr/>
          <a:lstStyle/>
          <a:p>
            <a:pPr algn="ctr"/>
            <a:r>
              <a:rPr lang="en-US" b="1" dirty="0"/>
              <a:t>Workplace Etiquette</a:t>
            </a:r>
          </a:p>
        </p:txBody>
      </p:sp>
      <p:sp>
        <p:nvSpPr>
          <p:cNvPr id="4" name="Subtitle 3"/>
          <p:cNvSpPr>
            <a:spLocks noGrp="1"/>
          </p:cNvSpPr>
          <p:nvPr>
            <p:ph type="subTitle" idx="1"/>
          </p:nvPr>
        </p:nvSpPr>
        <p:spPr>
          <a:xfrm>
            <a:off x="685800" y="4876800"/>
            <a:ext cx="8077200" cy="1295400"/>
          </a:xfrm>
        </p:spPr>
        <p:txBody>
          <a:bodyPr>
            <a:normAutofit/>
          </a:bodyPr>
          <a:lstStyle/>
          <a:p>
            <a:r>
              <a:rPr lang="en-US" sz="2800" b="1" dirty="0">
                <a:solidFill>
                  <a:schemeClr val="tx1"/>
                </a:solidFill>
              </a:rPr>
              <a:t>Michelle McCabe-Gray</a:t>
            </a:r>
          </a:p>
          <a:p>
            <a:r>
              <a:rPr lang="en-US" sz="2800" b="1" dirty="0">
                <a:solidFill>
                  <a:schemeClr val="tx1"/>
                </a:solidFill>
              </a:rPr>
              <a:t>Regional Director of Business Development</a:t>
            </a:r>
          </a:p>
        </p:txBody>
      </p:sp>
      <p:pic>
        <p:nvPicPr>
          <p:cNvPr id="5" name="Picture 4">
            <a:extLst>
              <a:ext uri="{FF2B5EF4-FFF2-40B4-BE49-F238E27FC236}">
                <a16:creationId xmlns:a16="http://schemas.microsoft.com/office/drawing/2014/main" id="{84444E92-6B43-4C1E-ADEF-B28D1AB5D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337652"/>
            <a:ext cx="3162301" cy="1834826"/>
          </a:xfrm>
          <a:prstGeom prst="rect">
            <a:avLst/>
          </a:prstGeom>
        </p:spPr>
      </p:pic>
    </p:spTree>
    <p:extLst>
      <p:ext uri="{BB962C8B-B14F-4D97-AF65-F5344CB8AC3E}">
        <p14:creationId xmlns:p14="http://schemas.microsoft.com/office/powerpoint/2010/main" val="100225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Signature – Forwards/Replies</a:t>
            </a:r>
          </a:p>
        </p:txBody>
      </p:sp>
      <p:sp>
        <p:nvSpPr>
          <p:cNvPr id="7" name="Content Placeholder 2">
            <a:extLst>
              <a:ext uri="{FF2B5EF4-FFF2-40B4-BE49-F238E27FC236}">
                <a16:creationId xmlns:a16="http://schemas.microsoft.com/office/drawing/2014/main" id="{91275276-162B-4F2C-AAA5-42DDC746194D}"/>
              </a:ext>
            </a:extLst>
          </p:cNvPr>
          <p:cNvSpPr>
            <a:spLocks noGrp="1"/>
          </p:cNvSpPr>
          <p:nvPr>
            <p:ph sz="half" idx="1"/>
          </p:nvPr>
        </p:nvSpPr>
        <p:spPr>
          <a:xfrm>
            <a:off x="228600" y="1752600"/>
            <a:ext cx="4114800" cy="4351338"/>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800" b="1" dirty="0"/>
              <a:t>Name</a:t>
            </a:r>
            <a:r>
              <a:rPr lang="en-US" sz="1800" dirty="0"/>
              <a:t> </a:t>
            </a:r>
          </a:p>
          <a:p>
            <a:pPr marL="0" indent="0">
              <a:buNone/>
            </a:pPr>
            <a:r>
              <a:rPr lang="en-US" sz="1800" i="1" dirty="0"/>
              <a:t>Title</a:t>
            </a:r>
          </a:p>
          <a:p>
            <a:pPr marL="0" indent="0">
              <a:buNone/>
            </a:pPr>
            <a:r>
              <a:rPr lang="en-US" sz="1800" dirty="0"/>
              <a:t>Office: your-#-here  |  Cell:  your-#-here </a:t>
            </a:r>
          </a:p>
          <a:p>
            <a:pPr marL="0" indent="0">
              <a:buNone/>
            </a:pPr>
            <a:r>
              <a:rPr lang="en-US" sz="1800" dirty="0"/>
              <a:t>Admissions: your-#-here  (if relevant) </a:t>
            </a:r>
          </a:p>
          <a:p>
            <a:pPr marL="0" indent="0">
              <a:buNone/>
            </a:pPr>
            <a:r>
              <a:rPr lang="en-US" sz="1800" b="1" dirty="0">
                <a:hlinkClick r:id="rId3"/>
              </a:rPr>
              <a:t>www.yourwebsite.com</a:t>
            </a:r>
            <a:endParaRPr lang="en-US" sz="1800" b="1" dirty="0"/>
          </a:p>
          <a:p>
            <a:pPr marL="0" indent="0">
              <a:buNone/>
            </a:pPr>
            <a:endParaRPr lang="en-US" sz="1800" i="1" dirty="0"/>
          </a:p>
          <a:p>
            <a:pPr marL="0" indent="0">
              <a:buNone/>
            </a:pPr>
            <a:r>
              <a:rPr lang="en-US" sz="1800" i="1" dirty="0"/>
              <a:t>Improve the lives we touch</a:t>
            </a:r>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8" name="Content Placeholder 3">
            <a:extLst>
              <a:ext uri="{FF2B5EF4-FFF2-40B4-BE49-F238E27FC236}">
                <a16:creationId xmlns:a16="http://schemas.microsoft.com/office/drawing/2014/main" id="{6C62A229-5E7C-4AFB-893F-797A644742A4}"/>
              </a:ext>
            </a:extLst>
          </p:cNvPr>
          <p:cNvSpPr txBox="1">
            <a:spLocks/>
          </p:cNvSpPr>
          <p:nvPr/>
        </p:nvSpPr>
        <p:spPr>
          <a:xfrm>
            <a:off x="4572000" y="1752600"/>
            <a:ext cx="4267200" cy="4351338"/>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dirty="0"/>
              <a:t>Example:</a:t>
            </a:r>
          </a:p>
          <a:p>
            <a:pPr marL="0" indent="0">
              <a:buNone/>
            </a:pPr>
            <a:r>
              <a:rPr lang="en-US" sz="1800" b="1" dirty="0"/>
              <a:t>Laura Rice</a:t>
            </a:r>
            <a:endParaRPr lang="en-US" sz="1800" dirty="0"/>
          </a:p>
          <a:p>
            <a:pPr marL="0" indent="0">
              <a:buNone/>
            </a:pPr>
            <a:r>
              <a:rPr lang="en-US" sz="1800" i="1" dirty="0"/>
              <a:t>Marketing Manager</a:t>
            </a:r>
          </a:p>
          <a:p>
            <a:pPr marL="0" indent="0">
              <a:buNone/>
            </a:pPr>
            <a:r>
              <a:rPr lang="en-US" sz="1800" dirty="0"/>
              <a:t>Office: 615-550-3701  |  Cell: 205-873-3293</a:t>
            </a:r>
          </a:p>
          <a:p>
            <a:pPr marL="0" indent="0">
              <a:buNone/>
            </a:pPr>
            <a:r>
              <a:rPr lang="en-US" sz="1800" b="1" dirty="0">
                <a:hlinkClick r:id="rId4"/>
              </a:rPr>
              <a:t>www.summitbhc.com</a:t>
            </a:r>
            <a:endParaRPr lang="en-US" sz="1800" b="1" dirty="0"/>
          </a:p>
          <a:p>
            <a:pPr marL="0" indent="0">
              <a:buNone/>
            </a:pPr>
            <a:endParaRPr lang="en-US" sz="1800" b="1" dirty="0"/>
          </a:p>
          <a:p>
            <a:pPr marL="0" indent="0">
              <a:buNone/>
            </a:pPr>
            <a:endParaRPr lang="en-US" sz="1800" i="1" dirty="0"/>
          </a:p>
          <a:p>
            <a:pPr marL="0" indent="0">
              <a:buNone/>
            </a:pPr>
            <a:r>
              <a:rPr lang="en-US" sz="1800" i="1" dirty="0"/>
              <a:t>Improve the lives we touch</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333619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Are one-liners worth it?</a:t>
            </a:r>
          </a:p>
        </p:txBody>
      </p:sp>
      <p:sp>
        <p:nvSpPr>
          <p:cNvPr id="2" name="Content Placeholder 1"/>
          <p:cNvSpPr>
            <a:spLocks noGrp="1"/>
          </p:cNvSpPr>
          <p:nvPr>
            <p:ph idx="1"/>
          </p:nvPr>
        </p:nvSpPr>
        <p:spPr>
          <a:xfrm>
            <a:off x="457200" y="1219200"/>
            <a:ext cx="8229600" cy="4724400"/>
          </a:xfrm>
        </p:spPr>
        <p:txBody>
          <a:bodyPr>
            <a:normAutofit fontScale="92500" lnSpcReduction="20000"/>
          </a:bodyPr>
          <a:lstStyle/>
          <a:p>
            <a:pPr marL="109728" indent="0" algn="ctr">
              <a:buNone/>
            </a:pPr>
            <a:r>
              <a:rPr lang="en-US" sz="7200" dirty="0">
                <a:solidFill>
                  <a:srgbClr val="FF0000"/>
                </a:solidFill>
                <a:effectLst>
                  <a:outerShdw blurRad="38100" dist="38100" dir="2700000" algn="tl">
                    <a:srgbClr val="000000">
                      <a:alpha val="43137"/>
                    </a:srgbClr>
                  </a:outerShdw>
                </a:effectLst>
              </a:rPr>
              <a:t>No!</a:t>
            </a:r>
          </a:p>
          <a:p>
            <a:r>
              <a:rPr lang="en-US" dirty="0"/>
              <a:t>We need to tell our audience what we mean</a:t>
            </a:r>
          </a:p>
          <a:p>
            <a:pPr lvl="1"/>
            <a:r>
              <a:rPr lang="en-US" dirty="0"/>
              <a:t>“Beds?”</a:t>
            </a:r>
          </a:p>
          <a:p>
            <a:pPr lvl="1"/>
            <a:r>
              <a:rPr lang="en-US" dirty="0"/>
              <a:t>“Anything open”</a:t>
            </a:r>
          </a:p>
          <a:p>
            <a:r>
              <a:rPr lang="en-US" dirty="0"/>
              <a:t>Provide some explanation</a:t>
            </a:r>
          </a:p>
          <a:p>
            <a:pPr lvl="1"/>
            <a:r>
              <a:rPr lang="en-US" dirty="0"/>
              <a:t>The more information you provide, the easier and quicker it will be for someone to access care to treatment</a:t>
            </a:r>
          </a:p>
          <a:p>
            <a:r>
              <a:rPr lang="en-US" dirty="0"/>
              <a:t>Prevent multiple emails</a:t>
            </a:r>
          </a:p>
          <a:p>
            <a:r>
              <a:rPr lang="en-US" dirty="0"/>
              <a:t>Takes up more time than we think</a:t>
            </a:r>
          </a:p>
        </p:txBody>
      </p:sp>
      <p:pic>
        <p:nvPicPr>
          <p:cNvPr id="4100" name="Picture 4" descr="http://www.buchananpr.com/wp-content/uploads/pitching-300x2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847239"/>
            <a:ext cx="28575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4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Use Short Concise Sentences</a:t>
            </a:r>
          </a:p>
        </p:txBody>
      </p:sp>
      <p:sp>
        <p:nvSpPr>
          <p:cNvPr id="2" name="Content Placeholder 1"/>
          <p:cNvSpPr>
            <a:spLocks noGrp="1"/>
          </p:cNvSpPr>
          <p:nvPr>
            <p:ph idx="1"/>
          </p:nvPr>
        </p:nvSpPr>
        <p:spPr>
          <a:xfrm>
            <a:off x="3352800" y="1600200"/>
            <a:ext cx="5334000" cy="4525963"/>
          </a:xfrm>
        </p:spPr>
        <p:txBody>
          <a:bodyPr>
            <a:normAutofit lnSpcReduction="10000"/>
          </a:bodyPr>
          <a:lstStyle/>
          <a:p>
            <a:r>
              <a:rPr lang="en-US" dirty="0"/>
              <a:t>The average person won’t read it</a:t>
            </a:r>
          </a:p>
          <a:p>
            <a:r>
              <a:rPr lang="en-US" dirty="0"/>
              <a:t>Put your questions/ideas in first sentence or paragraph</a:t>
            </a:r>
          </a:p>
          <a:p>
            <a:r>
              <a:rPr lang="en-US" dirty="0"/>
              <a:t>Rule of thumb</a:t>
            </a:r>
          </a:p>
          <a:p>
            <a:pPr lvl="1"/>
            <a:r>
              <a:rPr lang="en-US" dirty="0"/>
              <a:t>If the information doesn’t fit on a viewing page, it’s probably too long</a:t>
            </a:r>
          </a:p>
          <a:p>
            <a:r>
              <a:rPr lang="en-US" dirty="0"/>
              <a:t>Use the attachment feature</a:t>
            </a:r>
          </a:p>
        </p:txBody>
      </p:sp>
      <p:pic>
        <p:nvPicPr>
          <p:cNvPr id="5122" name="Picture 2" descr="https://encrypted-tbn2.gstatic.com/images?q=tbn:ANd9GcQm_9TuKBxR_kcyqC36op0ezX3Xg8pARcg_Jt7F77jbTt-Mm7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Proofread!</a:t>
            </a:r>
          </a:p>
        </p:txBody>
      </p:sp>
      <p:sp>
        <p:nvSpPr>
          <p:cNvPr id="2" name="Content Placeholder 1"/>
          <p:cNvSpPr>
            <a:spLocks noGrp="1"/>
          </p:cNvSpPr>
          <p:nvPr>
            <p:ph idx="1"/>
          </p:nvPr>
        </p:nvSpPr>
        <p:spPr>
          <a:xfrm>
            <a:off x="457200" y="1600200"/>
            <a:ext cx="5791200" cy="5029200"/>
          </a:xfrm>
        </p:spPr>
        <p:txBody>
          <a:bodyPr>
            <a:normAutofit lnSpcReduction="10000"/>
          </a:bodyPr>
          <a:lstStyle/>
          <a:p>
            <a:r>
              <a:rPr lang="en-US" dirty="0"/>
              <a:t>Prevents damage to your image</a:t>
            </a:r>
          </a:p>
          <a:p>
            <a:pPr lvl="1"/>
            <a:r>
              <a:rPr lang="en-US" dirty="0"/>
              <a:t>Your professional image</a:t>
            </a:r>
          </a:p>
          <a:p>
            <a:pPr lvl="1"/>
            <a:r>
              <a:rPr lang="en-US" dirty="0"/>
              <a:t>Summit’s image</a:t>
            </a:r>
          </a:p>
          <a:p>
            <a:r>
              <a:rPr lang="en-US" dirty="0"/>
              <a:t>Avoids poor grammar/spelling errors</a:t>
            </a:r>
          </a:p>
          <a:p>
            <a:r>
              <a:rPr lang="en-US" dirty="0"/>
              <a:t>Can leave a bad impressions</a:t>
            </a:r>
          </a:p>
          <a:p>
            <a:endParaRPr lang="en-US" dirty="0"/>
          </a:p>
          <a:p>
            <a:pPr marL="109728" indent="0">
              <a:buNone/>
            </a:pPr>
            <a:r>
              <a:rPr lang="en-US" sz="2400" b="1" i="1" dirty="0">
                <a:solidFill>
                  <a:srgbClr val="00B0F0"/>
                </a:solidFill>
              </a:rPr>
              <a:t>Dear auto correct,</a:t>
            </a:r>
          </a:p>
          <a:p>
            <a:pPr marL="109728" indent="0">
              <a:buNone/>
            </a:pPr>
            <a:r>
              <a:rPr lang="en-US" sz="2400" i="1" dirty="0">
                <a:solidFill>
                  <a:srgbClr val="00B0F0"/>
                </a:solidFill>
              </a:rPr>
              <a:t>“Stop correcting my swear words</a:t>
            </a:r>
          </a:p>
          <a:p>
            <a:pPr marL="109728" indent="0">
              <a:buNone/>
            </a:pPr>
            <a:r>
              <a:rPr lang="en-US" sz="2400" i="1" dirty="0">
                <a:solidFill>
                  <a:srgbClr val="00B0F0"/>
                </a:solidFill>
              </a:rPr>
              <a:t>you piece of shut”</a:t>
            </a:r>
          </a:p>
        </p:txBody>
      </p:sp>
      <p:pic>
        <p:nvPicPr>
          <p:cNvPr id="1028" name="Picture 4" descr="1354553050">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181" r="27544"/>
          <a:stretch/>
        </p:blipFill>
        <p:spPr bwMode="auto">
          <a:xfrm>
            <a:off x="6172200" y="2209800"/>
            <a:ext cx="281939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8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Dos and Don’ts</a:t>
            </a:r>
          </a:p>
        </p:txBody>
      </p:sp>
      <p:sp>
        <p:nvSpPr>
          <p:cNvPr id="2" name="Content Placeholder 1"/>
          <p:cNvSpPr>
            <a:spLocks noGrp="1"/>
          </p:cNvSpPr>
          <p:nvPr>
            <p:ph sz="half" idx="1"/>
          </p:nvPr>
        </p:nvSpPr>
        <p:spPr>
          <a:xfrm>
            <a:off x="533400" y="1493837"/>
            <a:ext cx="4038600" cy="3687763"/>
          </a:xfrm>
        </p:spPr>
        <p:txBody>
          <a:bodyPr>
            <a:normAutofit fontScale="92500"/>
          </a:bodyPr>
          <a:lstStyle/>
          <a:p>
            <a:r>
              <a:rPr lang="en-US" dirty="0"/>
              <a:t>ARE YOU WRITING IN ALL CAPS?</a:t>
            </a:r>
          </a:p>
          <a:p>
            <a:r>
              <a:rPr lang="en-US" dirty="0"/>
              <a:t>Quotes at the end of your email</a:t>
            </a:r>
          </a:p>
          <a:p>
            <a:r>
              <a:rPr lang="en-US" dirty="0"/>
              <a:t>Personal additives</a:t>
            </a:r>
          </a:p>
          <a:p>
            <a:r>
              <a:rPr lang="en-US" b="1" dirty="0">
                <a:solidFill>
                  <a:schemeClr val="accent2"/>
                </a:solidFill>
              </a:rPr>
              <a:t>C</a:t>
            </a:r>
            <a:r>
              <a:rPr lang="en-US" b="1" dirty="0">
                <a:solidFill>
                  <a:srgbClr val="92D050"/>
                </a:solidFill>
              </a:rPr>
              <a:t>o</a:t>
            </a:r>
            <a:r>
              <a:rPr lang="en-US" b="1" dirty="0">
                <a:solidFill>
                  <a:schemeClr val="accent1">
                    <a:lumMod val="60000"/>
                    <a:lumOff val="40000"/>
                  </a:schemeClr>
                </a:solidFill>
              </a:rPr>
              <a:t>l</a:t>
            </a:r>
            <a:r>
              <a:rPr lang="en-US" b="1" dirty="0">
                <a:solidFill>
                  <a:srgbClr val="7030A0"/>
                </a:solidFill>
              </a:rPr>
              <a:t>o</a:t>
            </a:r>
            <a:r>
              <a:rPr lang="en-US" b="1" dirty="0">
                <a:solidFill>
                  <a:schemeClr val="accent3"/>
                </a:solidFill>
              </a:rPr>
              <a:t>r</a:t>
            </a:r>
            <a:r>
              <a:rPr lang="en-US" b="1" dirty="0">
                <a:solidFill>
                  <a:schemeClr val="accent6">
                    <a:lumMod val="60000"/>
                    <a:lumOff val="40000"/>
                  </a:schemeClr>
                </a:solidFill>
              </a:rPr>
              <a:t>s</a:t>
            </a:r>
            <a:r>
              <a:rPr lang="en-US" b="1" dirty="0"/>
              <a:t> </a:t>
            </a:r>
            <a:r>
              <a:rPr lang="en-US" dirty="0"/>
              <a:t>and more </a:t>
            </a:r>
            <a:r>
              <a:rPr lang="en-US" b="1" dirty="0">
                <a:solidFill>
                  <a:schemeClr val="accent2"/>
                </a:solidFill>
              </a:rPr>
              <a:t>c</a:t>
            </a:r>
            <a:r>
              <a:rPr lang="en-US" b="1" dirty="0">
                <a:solidFill>
                  <a:srgbClr val="00B050"/>
                </a:solidFill>
              </a:rPr>
              <a:t>o</a:t>
            </a:r>
            <a:r>
              <a:rPr lang="en-US" b="1" dirty="0">
                <a:solidFill>
                  <a:srgbClr val="FFFF00"/>
                </a:solidFill>
              </a:rPr>
              <a:t>l</a:t>
            </a:r>
            <a:r>
              <a:rPr lang="en-US" b="1" dirty="0">
                <a:solidFill>
                  <a:schemeClr val="accent1">
                    <a:lumMod val="75000"/>
                  </a:schemeClr>
                </a:solidFill>
              </a:rPr>
              <a:t>o</a:t>
            </a:r>
            <a:r>
              <a:rPr lang="en-US" b="1" dirty="0">
                <a:solidFill>
                  <a:schemeClr val="accent3"/>
                </a:solidFill>
              </a:rPr>
              <a:t>r</a:t>
            </a:r>
            <a:r>
              <a:rPr lang="en-US" b="1" dirty="0">
                <a:solidFill>
                  <a:schemeClr val="accent1">
                    <a:lumMod val="75000"/>
                  </a:schemeClr>
                </a:solidFill>
              </a:rPr>
              <a:t>s</a:t>
            </a:r>
            <a:endParaRPr lang="en-US" b="1" dirty="0"/>
          </a:p>
          <a:p>
            <a:r>
              <a:rPr lang="en-US" dirty="0"/>
              <a:t>Reply to All – Yes or No</a:t>
            </a:r>
          </a:p>
        </p:txBody>
      </p:sp>
      <p:sp>
        <p:nvSpPr>
          <p:cNvPr id="5" name="Content Placeholder 4"/>
          <p:cNvSpPr>
            <a:spLocks noGrp="1"/>
          </p:cNvSpPr>
          <p:nvPr>
            <p:ph sz="half" idx="2"/>
          </p:nvPr>
        </p:nvSpPr>
        <p:spPr>
          <a:xfrm>
            <a:off x="4648200" y="1600201"/>
            <a:ext cx="4038600" cy="3581400"/>
          </a:xfrm>
        </p:spPr>
        <p:txBody>
          <a:bodyPr>
            <a:normAutofit fontScale="92500"/>
          </a:bodyPr>
          <a:lstStyle/>
          <a:p>
            <a:r>
              <a:rPr lang="en-US" dirty="0"/>
              <a:t>Be Professional</a:t>
            </a:r>
          </a:p>
          <a:p>
            <a:r>
              <a:rPr lang="en-US" dirty="0"/>
              <a:t>You are not texting</a:t>
            </a:r>
          </a:p>
          <a:p>
            <a:r>
              <a:rPr lang="en-US" dirty="0"/>
              <a:t>Copy only necessary people</a:t>
            </a:r>
          </a:p>
          <a:p>
            <a:r>
              <a:rPr lang="en-US" dirty="0"/>
              <a:t>Use BCC sparingly</a:t>
            </a:r>
          </a:p>
          <a:p>
            <a:r>
              <a:rPr lang="en-US" dirty="0"/>
              <a:t>Fill in the subject line last</a:t>
            </a:r>
          </a:p>
          <a:p>
            <a:r>
              <a:rPr lang="en-US" dirty="0"/>
              <a:t>Avoid Abbreviations</a:t>
            </a:r>
          </a:p>
          <a:p>
            <a:endParaRPr lang="en-US" dirty="0"/>
          </a:p>
        </p:txBody>
      </p:sp>
      <p:pic>
        <p:nvPicPr>
          <p:cNvPr id="6146" name="Picture 2" descr="http://getlevelten.com/sites/default/files/styles/900x450/public/content/blog/images/email_dos_and_donts.png?itok=XEXOHA7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1600"/>
            <a:ext cx="9144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96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Business Cards</a:t>
            </a:r>
          </a:p>
        </p:txBody>
      </p:sp>
      <p:sp>
        <p:nvSpPr>
          <p:cNvPr id="3" name="Content Placeholder 2"/>
          <p:cNvSpPr>
            <a:spLocks noGrp="1"/>
          </p:cNvSpPr>
          <p:nvPr>
            <p:ph idx="1"/>
          </p:nvPr>
        </p:nvSpPr>
        <p:spPr>
          <a:xfrm>
            <a:off x="457200" y="1600200"/>
            <a:ext cx="8229600" cy="4525963"/>
          </a:xfrm>
        </p:spPr>
        <p:txBody>
          <a:bodyPr>
            <a:normAutofit/>
          </a:bodyPr>
          <a:lstStyle/>
          <a:p>
            <a:r>
              <a:rPr lang="en-US" dirty="0"/>
              <a:t>Connection online as well as with cards</a:t>
            </a:r>
          </a:p>
          <a:p>
            <a:r>
              <a:rPr lang="en-US" dirty="0"/>
              <a:t>Hand someone a card</a:t>
            </a:r>
          </a:p>
          <a:p>
            <a:r>
              <a:rPr lang="en-US" dirty="0"/>
              <a:t>Get them to as many people as possible</a:t>
            </a:r>
          </a:p>
          <a:p>
            <a:r>
              <a:rPr lang="en-US" dirty="0"/>
              <a:t>An outdated card doesn’t matter</a:t>
            </a:r>
          </a:p>
          <a:p>
            <a:endParaRPr lang="en-US" dirty="0"/>
          </a:p>
          <a:p>
            <a:endParaRPr lang="en-US" dirty="0"/>
          </a:p>
        </p:txBody>
      </p:sp>
      <p:pic>
        <p:nvPicPr>
          <p:cNvPr id="2052" name="Picture 4" descr="https://encrypted-tbn0.gstatic.com/images?q=tbn:ANd9GcTi7CZelDh2ZLuc881O0a7ICLxzB9CHis-QM5sqe1j-RJEl3q_k"/>
          <p:cNvPicPr>
            <a:picLocks noChangeAspect="1" noChangeArrowheads="1"/>
          </p:cNvPicPr>
          <p:nvPr/>
        </p:nvPicPr>
        <p:blipFill rotWithShape="1">
          <a:blip r:embed="rId3">
            <a:extLst>
              <a:ext uri="{28A0092B-C50C-407E-A947-70E740481C1C}">
                <a14:useLocalDpi xmlns:a14="http://schemas.microsoft.com/office/drawing/2010/main" val="0"/>
              </a:ext>
            </a:extLst>
          </a:blip>
          <a:srcRect t="12940" r="3744" b="7455"/>
          <a:stretch/>
        </p:blipFill>
        <p:spPr bwMode="auto">
          <a:xfrm>
            <a:off x="4343400" y="4134507"/>
            <a:ext cx="4448503" cy="249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2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Social Media Etiquette</a:t>
            </a:r>
          </a:p>
        </p:txBody>
      </p:sp>
      <p:sp>
        <p:nvSpPr>
          <p:cNvPr id="2" name="Content Placeholder 1"/>
          <p:cNvSpPr>
            <a:spLocks noGrp="1"/>
          </p:cNvSpPr>
          <p:nvPr>
            <p:ph idx="1"/>
          </p:nvPr>
        </p:nvSpPr>
        <p:spPr>
          <a:xfrm>
            <a:off x="4038600" y="1524000"/>
            <a:ext cx="4953000" cy="5029200"/>
          </a:xfrm>
        </p:spPr>
        <p:txBody>
          <a:bodyPr>
            <a:normAutofit fontScale="85000" lnSpcReduction="20000"/>
          </a:bodyPr>
          <a:lstStyle/>
          <a:p>
            <a:r>
              <a:rPr lang="en-US" dirty="0"/>
              <a:t>Differentiate between personal and professional</a:t>
            </a:r>
          </a:p>
          <a:p>
            <a:r>
              <a:rPr lang="en-US" dirty="0"/>
              <a:t>You don’t have to be “friends” with everyone</a:t>
            </a:r>
          </a:p>
          <a:p>
            <a:r>
              <a:rPr lang="en-US" dirty="0"/>
              <a:t>What should I put on my professional pages</a:t>
            </a:r>
          </a:p>
          <a:p>
            <a:r>
              <a:rPr lang="en-US" dirty="0"/>
              <a:t>Don’t get political</a:t>
            </a:r>
          </a:p>
          <a:p>
            <a:r>
              <a:rPr lang="en-US" dirty="0"/>
              <a:t>Avoid the awkward moments</a:t>
            </a:r>
          </a:p>
          <a:p>
            <a:r>
              <a:rPr lang="en-US" dirty="0"/>
              <a:t>Tagging people/facilities</a:t>
            </a:r>
          </a:p>
          <a:p>
            <a:r>
              <a:rPr lang="en-US" dirty="0"/>
              <a:t>How should I be posting my professional information</a:t>
            </a:r>
          </a:p>
          <a:p>
            <a:r>
              <a:rPr lang="en-US" dirty="0"/>
              <a:t>Me versus the company</a:t>
            </a:r>
          </a:p>
        </p:txBody>
      </p:sp>
      <p:pic>
        <p:nvPicPr>
          <p:cNvPr id="1026" name="9DA5504C-473F-4DC0-B9A0-BF0FD7CCE9A9" descr="9DA5504C-473F-4DC0-B9A0-BF0FD7CCE9A9">
            <a:extLst>
              <a:ext uri="{FF2B5EF4-FFF2-40B4-BE49-F238E27FC236}">
                <a16:creationId xmlns:a16="http://schemas.microsoft.com/office/drawing/2014/main" id="{7587EE52-37FC-4437-A05B-C41CF147D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32" b="12533"/>
          <a:stretch/>
        </p:blipFill>
        <p:spPr bwMode="auto">
          <a:xfrm>
            <a:off x="76201" y="2532064"/>
            <a:ext cx="1676399"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64881A0-B885-468E-9038-0F41D9957093}"/>
              </a:ext>
            </a:extLst>
          </p:cNvPr>
          <p:cNvPicPr>
            <a:picLocks noChangeAspect="1"/>
          </p:cNvPicPr>
          <p:nvPr/>
        </p:nvPicPr>
        <p:blipFill rotWithShape="1">
          <a:blip r:embed="rId4">
            <a:extLst>
              <a:ext uri="{28A0092B-C50C-407E-A947-70E740481C1C}">
                <a14:useLocalDpi xmlns:a14="http://schemas.microsoft.com/office/drawing/2010/main" val="0"/>
              </a:ext>
            </a:extLst>
          </a:blip>
          <a:srcRect b="15891"/>
          <a:stretch/>
        </p:blipFill>
        <p:spPr>
          <a:xfrm>
            <a:off x="1866900" y="4267200"/>
            <a:ext cx="2057400" cy="2066925"/>
          </a:xfrm>
          <a:prstGeom prst="rect">
            <a:avLst/>
          </a:prstGeom>
        </p:spPr>
      </p:pic>
      <p:pic>
        <p:nvPicPr>
          <p:cNvPr id="7" name="Picture 6">
            <a:extLst>
              <a:ext uri="{FF2B5EF4-FFF2-40B4-BE49-F238E27FC236}">
                <a16:creationId xmlns:a16="http://schemas.microsoft.com/office/drawing/2014/main" id="{9B83D353-CCA2-4146-A641-044AD1107555}"/>
              </a:ext>
            </a:extLst>
          </p:cNvPr>
          <p:cNvPicPr>
            <a:picLocks noChangeAspect="1"/>
          </p:cNvPicPr>
          <p:nvPr/>
        </p:nvPicPr>
        <p:blipFill rotWithShape="1">
          <a:blip r:embed="rId5">
            <a:extLst>
              <a:ext uri="{28A0092B-C50C-407E-A947-70E740481C1C}">
                <a14:useLocalDpi xmlns:a14="http://schemas.microsoft.com/office/drawing/2010/main" val="0"/>
              </a:ext>
            </a:extLst>
          </a:blip>
          <a:srcRect t="1" b="3555"/>
          <a:stretch/>
        </p:blipFill>
        <p:spPr>
          <a:xfrm>
            <a:off x="1800225" y="1517651"/>
            <a:ext cx="2124075" cy="2066926"/>
          </a:xfrm>
          <a:prstGeom prst="rect">
            <a:avLst/>
          </a:prstGeom>
        </p:spPr>
      </p:pic>
    </p:spTree>
    <p:extLst>
      <p:ext uri="{BB962C8B-B14F-4D97-AF65-F5344CB8AC3E}">
        <p14:creationId xmlns:p14="http://schemas.microsoft.com/office/powerpoint/2010/main" val="915760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Hugging Etiquette</a:t>
            </a:r>
          </a:p>
        </p:txBody>
      </p:sp>
      <p:sp>
        <p:nvSpPr>
          <p:cNvPr id="2" name="Content Placeholder 1"/>
          <p:cNvSpPr>
            <a:spLocks noGrp="1"/>
          </p:cNvSpPr>
          <p:nvPr>
            <p:ph idx="1"/>
          </p:nvPr>
        </p:nvSpPr>
        <p:spPr>
          <a:xfrm>
            <a:off x="3581400" y="1524000"/>
            <a:ext cx="5410200" cy="5029200"/>
          </a:xfrm>
        </p:spPr>
        <p:txBody>
          <a:bodyPr>
            <a:normAutofit lnSpcReduction="10000"/>
          </a:bodyPr>
          <a:lstStyle/>
          <a:p>
            <a:r>
              <a:rPr lang="en-US" dirty="0"/>
              <a:t>Always respect another person’s space</a:t>
            </a:r>
          </a:p>
          <a:p>
            <a:r>
              <a:rPr lang="en-US" dirty="0"/>
              <a:t>Follow the three-second rule</a:t>
            </a:r>
          </a:p>
          <a:p>
            <a:r>
              <a:rPr lang="en-US" dirty="0"/>
              <a:t>Passing the ‘sniff’ test</a:t>
            </a:r>
          </a:p>
          <a:p>
            <a:r>
              <a:rPr lang="en-US" dirty="0"/>
              <a:t>Are you a ‘hugger’?</a:t>
            </a:r>
          </a:p>
          <a:p>
            <a:r>
              <a:rPr lang="en-US" dirty="0"/>
              <a:t>Avoid the awkward moments</a:t>
            </a:r>
          </a:p>
          <a:p>
            <a:r>
              <a:rPr lang="en-US" dirty="0"/>
              <a:t>Consider frequency and occasion</a:t>
            </a:r>
          </a:p>
          <a:p>
            <a:r>
              <a:rPr lang="en-US" dirty="0"/>
              <a:t>When in doubt, leave it out</a:t>
            </a:r>
          </a:p>
        </p:txBody>
      </p:sp>
      <p:pic>
        <p:nvPicPr>
          <p:cNvPr id="7172" name="Picture 4" descr="http://captainawkwarddotcom.files.wordpress.com/2013/02/awkward-hu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32861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2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and Suggestions</a:t>
            </a:r>
          </a:p>
        </p:txBody>
      </p:sp>
      <p:sp>
        <p:nvSpPr>
          <p:cNvPr id="3" name="Content Placeholder 2"/>
          <p:cNvSpPr>
            <a:spLocks noGrp="1"/>
          </p:cNvSpPr>
          <p:nvPr>
            <p:ph idx="1"/>
          </p:nvPr>
        </p:nvSpPr>
        <p:spPr>
          <a:xfrm>
            <a:off x="457200" y="1600200"/>
            <a:ext cx="4800600" cy="4525963"/>
          </a:xfrm>
        </p:spPr>
        <p:txBody>
          <a:bodyPr>
            <a:normAutofit/>
          </a:bodyPr>
          <a:lstStyle/>
          <a:p>
            <a:r>
              <a:rPr lang="en-US" dirty="0"/>
              <a:t>Always say your full name</a:t>
            </a:r>
          </a:p>
          <a:p>
            <a:r>
              <a:rPr lang="en-US" dirty="0"/>
              <a:t>Initiate the handshake if you are the host</a:t>
            </a:r>
          </a:p>
          <a:p>
            <a:r>
              <a:rPr lang="en-US" dirty="0"/>
              <a:t>Proper Dress</a:t>
            </a:r>
          </a:p>
          <a:p>
            <a:r>
              <a:rPr lang="en-US" dirty="0"/>
              <a:t>Turn Your Gadgets Off</a:t>
            </a:r>
          </a:p>
          <a:p>
            <a:r>
              <a:rPr lang="en-US" dirty="0"/>
              <a:t>Arrive on Time</a:t>
            </a:r>
          </a:p>
          <a:p>
            <a:r>
              <a:rPr lang="en-US" dirty="0"/>
              <a:t>Say Thank You</a:t>
            </a:r>
          </a:p>
        </p:txBody>
      </p:sp>
      <p:pic>
        <p:nvPicPr>
          <p:cNvPr id="1026" name="Picture 2" descr="Dress-for-the-job-you-want-bat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32385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9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“Fix” a Mistake</a:t>
            </a:r>
          </a:p>
        </p:txBody>
      </p:sp>
      <p:sp>
        <p:nvSpPr>
          <p:cNvPr id="3" name="Content Placeholder 2"/>
          <p:cNvSpPr>
            <a:spLocks noGrp="1"/>
          </p:cNvSpPr>
          <p:nvPr>
            <p:ph idx="1"/>
          </p:nvPr>
        </p:nvSpPr>
        <p:spPr/>
        <p:txBody>
          <a:bodyPr/>
          <a:lstStyle/>
          <a:p>
            <a:r>
              <a:rPr lang="en-US" dirty="0"/>
              <a:t>Remain Calm</a:t>
            </a:r>
          </a:p>
          <a:p>
            <a:r>
              <a:rPr lang="en-US" dirty="0"/>
              <a:t>Admit the Mistake</a:t>
            </a:r>
          </a:p>
          <a:p>
            <a:r>
              <a:rPr lang="en-US" dirty="0"/>
              <a:t>Avoid the Urge to “Pass the Buck”</a:t>
            </a:r>
          </a:p>
          <a:p>
            <a:r>
              <a:rPr lang="en-US" dirty="0"/>
              <a:t>Apologize</a:t>
            </a:r>
          </a:p>
          <a:p>
            <a:r>
              <a:rPr lang="en-US" dirty="0"/>
              <a:t>Decide Who Needs to Get Involved</a:t>
            </a:r>
          </a:p>
          <a:p>
            <a:r>
              <a:rPr lang="en-US" dirty="0"/>
              <a:t>Move Forward</a:t>
            </a:r>
          </a:p>
          <a:p>
            <a:r>
              <a:rPr lang="en-US" dirty="0"/>
              <a:t>Stop Talking About It</a:t>
            </a:r>
          </a:p>
        </p:txBody>
      </p:sp>
      <p:pic>
        <p:nvPicPr>
          <p:cNvPr id="9218" name="Picture 2" descr="https://encrypted-tbn3.gstatic.com/images?q=tbn:ANd9GcRn-LgTPSO1Tek9golZ-2fUHHVRE956rEe1Dhdpqqw_MLq_EBx1"/>
          <p:cNvPicPr>
            <a:picLocks noChangeAspect="1" noChangeArrowheads="1"/>
          </p:cNvPicPr>
          <p:nvPr/>
        </p:nvPicPr>
        <p:blipFill rotWithShape="1">
          <a:blip r:embed="rId3">
            <a:extLst>
              <a:ext uri="{28A0092B-C50C-407E-A947-70E740481C1C}">
                <a14:useLocalDpi xmlns:a14="http://schemas.microsoft.com/office/drawing/2010/main" val="0"/>
              </a:ext>
            </a:extLst>
          </a:blip>
          <a:srcRect l="4459" r="11679" b="3862"/>
          <a:stretch/>
        </p:blipFill>
        <p:spPr bwMode="auto">
          <a:xfrm>
            <a:off x="6747642" y="4110859"/>
            <a:ext cx="2396358" cy="274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6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Overview</a:t>
            </a:r>
          </a:p>
        </p:txBody>
      </p:sp>
      <p:sp>
        <p:nvSpPr>
          <p:cNvPr id="2" name="Content Placeholder 1"/>
          <p:cNvSpPr>
            <a:spLocks noGrp="1"/>
          </p:cNvSpPr>
          <p:nvPr>
            <p:ph idx="1"/>
          </p:nvPr>
        </p:nvSpPr>
        <p:spPr>
          <a:xfrm>
            <a:off x="342134" y="1447800"/>
            <a:ext cx="6553200" cy="4525963"/>
          </a:xfrm>
        </p:spPr>
        <p:txBody>
          <a:bodyPr>
            <a:normAutofit fontScale="92500" lnSpcReduction="10000"/>
          </a:bodyPr>
          <a:lstStyle/>
          <a:p>
            <a:r>
              <a:rPr lang="en-US" sz="4000" dirty="0"/>
              <a:t>What does Etiquette Mean?</a:t>
            </a:r>
          </a:p>
          <a:p>
            <a:r>
              <a:rPr lang="en-US" sz="4000" dirty="0"/>
              <a:t>Differences at the Facility</a:t>
            </a:r>
          </a:p>
          <a:p>
            <a:r>
              <a:rPr lang="en-US" sz="4000" dirty="0"/>
              <a:t>Sharing Information</a:t>
            </a:r>
          </a:p>
          <a:p>
            <a:r>
              <a:rPr lang="en-US" sz="4000" dirty="0"/>
              <a:t>Email Etiquette</a:t>
            </a:r>
          </a:p>
          <a:p>
            <a:r>
              <a:rPr lang="en-US" sz="4000" dirty="0"/>
              <a:t>Effective Communication</a:t>
            </a:r>
          </a:p>
          <a:p>
            <a:r>
              <a:rPr lang="en-US" sz="4000" dirty="0"/>
              <a:t>Social Media</a:t>
            </a:r>
          </a:p>
          <a:p>
            <a:r>
              <a:rPr lang="en-US" sz="4000" dirty="0"/>
              <a:t>Workplace Tips</a:t>
            </a:r>
          </a:p>
          <a:p>
            <a:endParaRPr lang="en-US" dirty="0"/>
          </a:p>
          <a:p>
            <a:endParaRPr lang="en-US" dirty="0"/>
          </a:p>
        </p:txBody>
      </p:sp>
      <p:sp>
        <p:nvSpPr>
          <p:cNvPr id="4" name="AutoShape 2" descr="data:image/jpeg;base64,/9j/4AAQSkZJRgABAQAAAQABAAD/2wCEAAkGBxMSEhMSEhIQFRMSFxcXFhcXFRYQFRkQFRUXFxUSFhYYHSggGBolHRcVIzEhJTUrLy4uFx8zODMuNygtLisBCgoKDg0OGhAQGi0lHyUtLSstLy0tNSstLS0tLS0tLS0tLS0tKy0tLSstLS0tLS0tLS0tKzYtKy0tLS0tLS0tLf/AABEIAP8AxQMBIgACEQEDEQH/xAAcAAEAAQUBAQAAAAAAAAAAAAAAAwECBQYHBAj/xABEEAABAwIDBAUKBAUDAgcAAAABAAIDBBEFEiEGEzFBByJRYXEUMlJTcoGRkrLRIzNCoRUWVLHwYoLBc6IIFyU1Q3TC/8QAGQEBAQEBAQEAAAAAAAAAAAAAAAECBAUD/8QAKBEBAQACAQMEAgEFAQAAAAAAAAECEQMEEiETMkFRMXEiIzNCUmEU/9oADAMBAAIRAxEAPwDqCoiLw2Uo8z/d/wAKJSROtcHgf8uqPiI7x2havmbEL2cxxVzHXF1VWQ8PeV8/xReiItAqhAFKxuXV3HkO/tVk2KVB6xUSqSqJbu7BERQEREE1MdSO0EKFVBUxAfqLB3Mcj4LU8zQgRVnGQFzyGtHFxIa0DtJOgVWRkgEag6gjUEdoKduX0LUUm5d2FNy7sKnbfoRoqtaTwF1IIHdlvHRJjb+BGEU7XtboBm7T9kW5jPmjzoiL5grmPI4Eq1E2JhNfR2o/f3KsILWGxuL3B7uYUCUshA7jfTuWpn/LyJd+7t/YLVNrekamoLse8yTC34TLFwvwzE6N/us5itaIIZZnZbRsc7rHKOqL2J5L5TxbEH1E0k8hu+Vxc7suTwHcOHuXR0+F5Lu26WO5Yf010jwBKyoiJNjZrZGgelcG/wCy3+kq2TMbLG9r2PF2uBzAg87r5DXaOgKve6OpgNzHGWvadSA59w5o7PNB+K+nUcEmPdCx1lERcKCIiAiIgLWOkHaoYdTGVoY6Z5yxMcdCf1OIGpDR/cLZ1yvp7pfwKeUDhJkJvyykgBvjfXuC+nDjMs5KOX7Q7XVlabzzPLeUbSWRgHkGjj77rLdH+3M9FOxr5XupnkNkY5xcGtOm8Zc9Uj9xdaYi9a4S49vw0+wWyXAIJIOo15FemBpLTrx017OZXMOiXbfyuMUkotPAwZXcpIm2F/aAtft4rpJk0A5f8ryrLx5WZMrnyW0bw5nmVGSqIvnbaKhECJBaHg6q3ej/AAFHs5jj/dUhOluxfPd3pFd6P8BTejv+BV6LXkRm57h+6pPUMjF3vYwdrnBo/dYva7aGOgpn1EmpHVY3m+U+a3/k9wK+acexyeslMtRIXuPAcGtHotbwAXRwdPc/O1kfQHSVVUzsOmbJPG3etO6Nw7NKzrBrbceFvevm1XFxsBc2HAchfjZWr0OHi9Oa20qAvpbozwIUdBE0tLZZRvJbizs7uAPgLBc26GdkY6l7qubK5kDsrI9b74ZXCR3+kDgOZ8F3NcvV8u/4RKIiLiQREQEREBc56a2F9KyNsT3PDjIHZgGtZG0mRxBOthbXv710Zap0j4c2alOc5WMDy52bILZDZrjfzS4NuO5fTius5SPmlFPW04je5gex4aSMzblpsbXF1AvYabV0ZYm2nxGB73FrHFzHGxOj2kAEDXjZfSrHhwBBBB4EcLL5BBtqF9BdD+0DqmiLJH55YHlp0s7I7rNc48/1C/cuLrOPx3pW/IrMp7fgq5T2lefv/iLwisDD2lFd36FxREQEReLGsRbTQSzvIDYmOdrzIGg8SbD3qyb8DhfTHtL5VV7hjrw0t26cDMfzD7rBvuPaufqWqnMj3yO857i4+043P91EvZwxmOMkaERFodU6CMUhjlnhfIWyTBpYDow5L3sfS194XbM47R8V8fr0+Xy+tl+d33XLy9N35d200+tw4doVSvkymrKhzmtjkqC8mzQ1zy4nsABuSvRXYxW/lTT1Qy/oe+QEeIJXy/8AHf8AY0+qs47R8VVfJ9C6pnka2J075NS0Nc4uFhq4G+lhfVZzCekbEad1/KHSDm2X8UfE6j3FS9Hfimn0oi5js90x00gAq43Qv9JoMkZ//Q/dbCzpJw0xukFSLN/SWubIfZYRcr4Xhznwmm2rgfTLtR5TUinikzQU41ynqmf9R77Cw+Kt216Up6u8VNmggOh1G9eO9w80dzfiueLr6fp7je7JZBERdii6B0KzzivyRC8b2nfXuAGN81/iCbDxK5+un9A80jauZgZeN8V3O7Cx3Vse/MV8ub+3R3JEReQyqEQIqLN2O/4qrRZVV8Iu4A9qkx8ixcl6dsfAjioWHrOIlk9gXDG+86/7Qu3+TM9ELE12x1BM8yS0kD3u4uc25PvXbxcFxy3V0+P0X1x/IOGf0NL8ifyDhn9DS/IuzvV8jovrj+QcM/oaX5E/kHDP6Cl+RO8cd2V6JG1NNDUSzyRmVufKGg2afNNz2ix96y3/AJJwf1c3yNXaIaGNjWtaxoa0ANA0AaBYAe5XeTM9ELms5rfGSOT4D0TwUs8VQ2onc6JwcAQwNJHI6Lb8d2epqxhZURNf3+a8dlnDULafJmeiE8mZ6IXzy4uXK7uRppmEbKU1JC6OmiaHFrwHus6Ql41zPte3D4LjNR0SYk0XDYH+zIL/ALgL6Z8mZ6ITyZnohbwx5cLbueR8qVPRxibASaR5A9FzHn4A3KwwwCrLsnktVn9HcyZvha6+xPJmeiE8lZ6IX2mfJ86V84bNdEVVMQ6qIp4+Y86U+DRoPefcs10j9HtPS4eJaVjs8DgXuJzOfG7Ql3gbHu1XdfJmeiFHUYdFI1zHxtcx4LXNOoLTxBXz/q3KW2I+LUX1x/IOGf0NL8ifyDhn9DS/IujvV8jrsnQBCMtW/W4MbR2BvWJt4n+wXVP5Bwz+hpfkWRwvZ6lpg4U9PFEHkFwYMtyOBK+fLvPC4wedWEkd4WY8mZ6IWH3l5JG2FmOsPCwXn8nDcJu1nSRqK2HgqL5S+BcpKfzm+KjUlP5zfFax90GXREXqNCIiAiIgIiICIiAiIgIiICIiAiIgIiIC1oMvNPqfOH0hbKtdZ+dP7Q+kLm6qbwSro4+8opIuHvKouDHGaZU3fefipqVtnN8V536EcV6KXzm37VePXdFZhEReu0IiICIiAiIgIiICIiAiIgIiICIiAiIgLW8340/bmH0hbItdYPxp/aH0hc/VexKnjFgiqEXFEW5dbqWn85vio1JT+c3xTH3T9jLrVukPamXDaZtRHTOqBnyvsXNDGEE7xzg02F7DXtC2lY7aPDRU0lRTn/5onsHc5zTlPiDY+5es0g2Qx5tfSQ1bW5BKDdt75XtcWubfnYg6rW9hOkhmJVdRTCJrBEHOjeH595G1+XNlyjLoWnnxWj9HO0xpsCxJpNpKQuDQeIdUDIz/ALw74FYfYbD3YbWYLUuJDcQZI1w5EPc5jB8HwO8bLWh07pA6RHYfUwUsNKamaZubKHlp1dlY1rWtJcTY/st7hcS1pIsSASOwkahccwtvl21U0h1jomm3MAxsEYF/be53uKklxvEsbrainoKg0lHTEtdKPPcblua7dSTYkAEWA1Kmh2JFxx2L4lgVXTx11SayiqHBgkdfO03ALru6wcAQbEkEKLpA2ixDDcWic2ofLT1BD2U7dRl0ZurEcz2dqaG/dIe1M2GwNnipXVDc1pLFzRGy2j3ENNhew17V79isf8vooKvd7vfB92Zs9iyR8Z1sL+Zf3rnuL4bikeF4pNidQyQzRRlkTXEiIiTrNsGho0LeBPBYXBdvW0mA0tLSPz4hIZY2saMzo89RKQ8j0rOGUdrh2JrwO7ouWbUUOJ0uDtm8vlFVD+LUOJuSHAAQMsLWbceJB7VidnqDG8XpGVP8SNM1oLYmtDmGVzCQZJXMItc3HPhw7Wh1TajEpaamlnggdUSRgERNvdwLgDbKCdBc8OSw3RttmcVglmMIhMUm7LQ/eA9UOvew7Vguiza2pqmVlHWm9TRZgXWALmjMxwdbi5rm8dL3Cx3/AIfy7yGtyAF+/dlB4F+6GUHuvZNDriLiFVSYkxss1bj8dLVNzGOn3zGsdlF7FoeBrwAsbe9bRsFt8+XCJ62r6z6Mva8gBpkLWtczTgHHO0eKaHR0XGMBo8axmM1pxB1HE5xMMcYc0HKbahpByXuLuLr24LMQbT4lhuFVE2JsDqiOQR05JY7eZx1S/dnUAhx5EgJodPRcEhxCsmpjWv2jp46ktMjKUTRsaBxETm5gA4i2habcCumdFu1bsSoRNKGiaNxjkyiwLhYhwHK7SNO26WDb1rrPzp/aH0hbEtZzETT97hY/7QuTqrrBK9gRRRtuL3d8UXDLdfhEikp/Ob4qDd95+KmpRZzePFaw33QZhEReq0+YNssOlhxWsw6LRlbPEQOX4jxJGbDkDIV1HptwcMwyGWLqnD5IiwjiGHLH9W7PuXTrotbHJOgGlMjK6ukHXqZsvwu95Hi6T/tWJwjE37OV1VFVQyuo6p+eKVgB5uLePE2JBbe/VvqF3FWvYCLEAg8QRcfBNjhu0WKv2kqqampIJRSQPzSzPGUWJAcdNB1eDeJJ5WWU6UgP43g40tmYNf8ArCy68xgaLNAAHICw+AVybGqdK3/tNd/0x9bFyJmxgkwCkxGlYW1lO6SR7mXzvjZUSNzcfOYGtI7mlfRCJLocmr9sm4pgFbJkeySKNjJb2ymU5SXMsfN8bLD7A9KMVBh8dPVwVAcxrnQFrRlliLiRYkixDswvw09y6jt/hktVh9TBC3NLIyzQSG3OYHi4gDgoej7BX02HU1PUxtEsQN2ktkAdncQQRccDyTc0NJ6HcJnkfiGKTRmPy4v3TddWveZHOA5tuWgHnYrWOizGpG0mJUFO2UVr2yzREWFsjWsLBrcScbacV9BpdNj5w2QrcNFG6B1BJU4vI6Rga+MyXlLnZHAnRgaLX53aSvd0UubV0GIYNZ7aiUSTNcQAwZRCwNdrcHOBfTgu/iMAlwAzHibC5A7TzV107hxLYvpIbhcAw/EqeojlpswaQ0G7C4kAgkcybOFwe1ZXGp5tocMqd3SSw7qVklKXkDfBrTcD/UQ53Dq9YanVdVkia62ZrXW1FwDY9ovwV6bHz7gG1GDwQCHEMKDauABj/wABhLy0WDjmILXEcb/Fda6OZYZKMSw0PkTZHuJiy5L2NmycBe7Q3X+/FbK+FpIcWtLhwJAJHgeSvS0Frrfzp/aH0hbEtdZ+dP7Q+kLl6n2pU0bbIrgi4Z4Ra93xKkph1m+Ki/V7lNT+c3xTD3T9jLoiL1mhFZKCWuDTZ1jY9jraFcJw3FNoJsQmw1uIwiaBpc5xZHuyG5L5SIc36xxA5qybHeUXLNmpsegxSKnrpDUUzmOL5GQ/gC7HFo3oibZwLRp396zmH7ftkxafDy2FsUMeds+8HWOWM5ez9Z5/pTQ3dFrGO+VyVdH5JV0zIGOvVROc0ySMzNIDBkcb5c3NvELZJZGtBc5zWtGpJIaAO0k8EF6Ly02JQyNL45oXsbxc2Rj2jxcDYKpxCGwO+hseB3jbG3G2veEHpRUzC17i3G/K3arIKhjxdj2OA0u1wcL9lwoJEXkqcTgjcGSTwMe7g10jGOPgCblVxKsEMT5SWgMa5wzENBIaSBfvsqPUi1Ho72zGJU++e2KKTO5gjEmYkNAN7Gx7fgvLR7fh+LTYcWwiKKMPE+8HWJjjdl9Hi8jj+lNDeEVucWzXFrXvfS3bfsXnpMShlJEU0MhbxDJGSEHvDSbKD1IiIC1wH8af2h9IWxrWj+dN7Y+kLm6r2JXoDSeZCopAi4pjEWfqPgpqfzm+K89zc6Dh2qem85t+1OO/yn7GYREXrNC4E4Vx2jr/AOHGET2dfe2y7r8LNx53yrvq4zieA4xS4zV19DSRTNmu1pe+PKWODCervGuBBatQb7sWzFfxv4oaYghu63Nv9WfNYezb3rk2A7E0UuP1lA+JxpoY3OYzePBDgIrHMDc+c74rZqSLaKpr6SWph8mp4nDeNhnDInRg5iZGCZ2c8uCv2p2XxOlxV+KYZHHPvm2kjcWgjqtDwQ5zbg5GkEG9+SowfSLgcVLjmGSQmQOnlgLruuBu5Y425dLjqgX4rJdKO8xDGKPCN46Onc0Pkym13EPe49hIYzq34ElejpI2exOqlwusp6Zjp6eNj5Y87GtZUhzJCw5njM3NcaE8OKn272UxCZ9DitI1gr4I4xNDdoGcDM4NJdlIBc9pF9RaxKDXeljo7p6Cj8oo3TRtzMjmjMjntkaTdriDzDgDbh3Cyj202NpocApqhm93jBG8XcCM1Tk3lxbh1RbsVnSbWYxVUO8raeKkp4ns6gN3yyuuAbZjZo10NuPPlv8Aiuzz8QwCKmjIEjoIHMvoC9ga7KTyuAR702Mvsu7/ANGpif6Fl7//AFwuV9HONvotn8RqI9JGz5WG18r5I4mB9u7Nf3LK4PR7QTUrMLkgipoGs3L6hxG88nAtkbleQ45btuB7xxTo72Jr2QVmG11OyKkqGPeJQ5kjxVXiazLleerZpdqP08eSDUNnocOkpnOraPGqmqnzF08cedoJ810bjIM/IkuBub8ls+wtPJVYRX0dfHUGOlG8hMgfEbZHua0E6kNcy9uAzWXrwJm0GEsNHHSRVkDSdy8O0aCeHnAhvOzhpc6re9loMQmpZm4qIWyTFwa2PUsiey2R1ri4N7WJ7ylo0LoH2WpXwNr3Rk1MUsjWPzuADcmW2W9jo5ywWDbE0Um0FVQOicaaKMuYzePBDgyI3zA3OrnfFbR0d4JjGF1Ao3Qwy0L5S50wLSWjL5zRmDhewuCDrw77trdlsSpsVdiuGMjmMrQJI3Fot1GscCHObdpytOhvdN+RhumTFXeWUmFg1IpGRxukZAM8sjSSMoBPWIY3S+lySb2Wu7QCnjdTz4PQ4xTVELhcyROyOYNbkh7iXXAFuBBN10XbnY2srBR4lT5YcSp44y+PMAC8dcsa65F2uLhqbEGxKjjxvaWfLE2hpqcgjPM8jLodbDOdDbkHcdO1JR0rD6gyRRSFpaZGMcWkWILmglpHIi69Co29he1+duF+du5VWAWtH86b2x9IWyrWS4b6b2x9IXN1fsSvYEVokHaqLiliDxzH+BS0xu5virFJT+c3xVwn8oMuiIvVaEREBERAREQa7t5sx/EqR1Lvd1d7HZ8m98w3tlzN4+Ky2DUO4ghgzZtzG1ma2W+VoF7XNuC9iKgiIoCIiAiIgIiICIiAtcy3ln9ofSFsa11n50/tD6QufqvYlSteOehRXgIuDyiikp/Ob4qNSU/nN8VrH3QZdEReq0IiICIiAiIgIiICIiAiIgIiICIiAiIgLXWfnT+0PpC2Ja6z86f2h9IXP1PtSvQEQIuJEZcezipqY9YeKhc257gpqa2YW5FTDfdP2MwiIvWaEREBERAREQEREBERAREQEREBERAREQFrbXjfT6/qH0hbItacfxZu94+kLm6q6wSvWEVgjvxVFwy1FzzYEqkdwNDY9vf2pLwKqzgE/wAh589V68fK37JnqvXj5W/ZelF9fVz+x5s9V68fK37JnqvXj5W/ZelE9XP7Hmz1Xrx8rfsmeq9ePlb9lO5vxUcrtNRzCzebOfJtZnqvXj5W/ZM9V68fK37KfeDv+BTeDv8AgVfWy+zaDPVevHyt+yZ6r14+Vv2U4eCheE9bL7NoM9V68fK37JnqvXj5W/ZXt4kcL699lMFJzZ35NvNnqvXj5W/ZM9V68fK37L0otern9jzZ6r14+Vv2TPVevHyt+y9KJ6uf2PNnqvXj5W/ZM9V68fK37Kd7rD/OKqwWACnrZ71s28+eq9ePlb9kz1Xrx8rfsvQTZW70dqXmynybQ56r14+Vv2VaWBzS5z3BznG5NrKXejtTejtWcuXu/NEgRWCZvaqKd0+0Vl4FVZwCq5t1bEdLcxos/KrkVbJZaFEVbJZBRWTcPeFJZRv1IHvWcvwL0VbJZaEViSexSAWSyrZSTQsc26p1u4/spLJZNCLeaHtHJVDndg+Kuey6pECBY8lnV2il3dg+KXd2NUlkstdojDOZ1/srnusLq6yjmHDxCl8RRrOZ1KvVbJZWTQoirZLKgEQBF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9" name="Picture 5" descr="http://im.ziffdavisinternational.com/askmen_me/articlepage/w/workplace-etiquette/workplace-etiquette_e8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10681"/>
            <a:ext cx="328514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9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Etiquette Mean?</a:t>
            </a:r>
          </a:p>
        </p:txBody>
      </p:sp>
      <p:sp>
        <p:nvSpPr>
          <p:cNvPr id="3" name="Content Placeholder 2"/>
          <p:cNvSpPr>
            <a:spLocks noGrp="1"/>
          </p:cNvSpPr>
          <p:nvPr>
            <p:ph idx="1"/>
          </p:nvPr>
        </p:nvSpPr>
        <p:spPr/>
        <p:txBody>
          <a:bodyPr>
            <a:normAutofit fontScale="92500" lnSpcReduction="20000"/>
          </a:bodyPr>
          <a:lstStyle/>
          <a:p>
            <a:r>
              <a:rPr lang="en-US" dirty="0"/>
              <a:t>Etiquette is about presenting yourself with the kind of polish that shows you can be taken seriously</a:t>
            </a:r>
          </a:p>
          <a:p>
            <a:r>
              <a:rPr lang="en-US" dirty="0"/>
              <a:t>Etiquette in simpler words is defined as good behavior which distinguishes human beings from animals</a:t>
            </a:r>
          </a:p>
          <a:p>
            <a:r>
              <a:rPr lang="en-US" dirty="0"/>
              <a:t>Socially acceptable ways that we interact with one another and behave in the workplace</a:t>
            </a:r>
          </a:p>
          <a:p>
            <a:r>
              <a:rPr lang="en-US" dirty="0"/>
              <a:t>Non-</a:t>
            </a:r>
            <a:r>
              <a:rPr lang="en-US" dirty="0" err="1"/>
              <a:t>negotiables</a:t>
            </a:r>
            <a:r>
              <a:rPr lang="en-US" dirty="0"/>
              <a:t> – company policy; anything that makes another person feel uncomfortable/uneasy or afraid</a:t>
            </a:r>
          </a:p>
        </p:txBody>
      </p:sp>
    </p:spTree>
    <p:extLst>
      <p:ext uri="{BB962C8B-B14F-4D97-AF65-F5344CB8AC3E}">
        <p14:creationId xmlns:p14="http://schemas.microsoft.com/office/powerpoint/2010/main" val="311428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4" name="Picture 4" descr="http://excelsiorlife.com/images/office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2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Facility Differences</a:t>
            </a:r>
          </a:p>
        </p:txBody>
      </p:sp>
      <p:sp>
        <p:nvSpPr>
          <p:cNvPr id="3" name="Content Placeholder 2"/>
          <p:cNvSpPr>
            <a:spLocks noGrp="1"/>
          </p:cNvSpPr>
          <p:nvPr>
            <p:ph idx="1"/>
          </p:nvPr>
        </p:nvSpPr>
        <p:spPr>
          <a:xfrm>
            <a:off x="190500" y="1461307"/>
            <a:ext cx="8763000" cy="3384960"/>
          </a:xfrm>
        </p:spPr>
        <p:txBody>
          <a:bodyPr>
            <a:normAutofit/>
          </a:bodyPr>
          <a:lstStyle/>
          <a:p>
            <a:r>
              <a:rPr lang="en-US" dirty="0"/>
              <a:t>Know the dos and </a:t>
            </a:r>
            <a:r>
              <a:rPr lang="en-US" dirty="0" err="1"/>
              <a:t>dont’s</a:t>
            </a:r>
            <a:r>
              <a:rPr lang="en-US" dirty="0"/>
              <a:t> of the facility</a:t>
            </a:r>
          </a:p>
          <a:p>
            <a:r>
              <a:rPr lang="en-US" dirty="0"/>
              <a:t>What are the facility policies</a:t>
            </a:r>
          </a:p>
          <a:p>
            <a:r>
              <a:rPr lang="en-US" dirty="0"/>
              <a:t>What are tour policies</a:t>
            </a:r>
          </a:p>
          <a:p>
            <a:r>
              <a:rPr lang="en-US" dirty="0"/>
              <a:t>Dress Codes</a:t>
            </a:r>
          </a:p>
          <a:p>
            <a:r>
              <a:rPr lang="en-US" dirty="0"/>
              <a:t>Making sure people know you are coming</a:t>
            </a:r>
          </a:p>
        </p:txBody>
      </p:sp>
      <p:pic>
        <p:nvPicPr>
          <p:cNvPr id="5" name="Picture 6" descr="http://blog.tavorro.com/wp-content/uploads/2015/05/Workplace_Etiquette_Tavorro_Jobs-660x330.png"/>
          <p:cNvPicPr>
            <a:picLocks noChangeAspect="1" noChangeArrowheads="1"/>
          </p:cNvPicPr>
          <p:nvPr/>
        </p:nvPicPr>
        <p:blipFill rotWithShape="1">
          <a:blip r:embed="rId3">
            <a:extLst>
              <a:ext uri="{28A0092B-C50C-407E-A947-70E740481C1C}">
                <a14:useLocalDpi xmlns:a14="http://schemas.microsoft.com/office/drawing/2010/main" val="0"/>
              </a:ext>
            </a:extLst>
          </a:blip>
          <a:srcRect l="5364" t="6876" r="4604" b="5852"/>
          <a:stretch/>
        </p:blipFill>
        <p:spPr bwMode="auto">
          <a:xfrm>
            <a:off x="1333500" y="4846267"/>
            <a:ext cx="64770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4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Sharing Information</a:t>
            </a:r>
          </a:p>
        </p:txBody>
      </p:sp>
      <p:sp>
        <p:nvSpPr>
          <p:cNvPr id="3" name="Content Placeholder 2"/>
          <p:cNvSpPr>
            <a:spLocks noGrp="1"/>
          </p:cNvSpPr>
          <p:nvPr>
            <p:ph idx="1"/>
          </p:nvPr>
        </p:nvSpPr>
        <p:spPr>
          <a:xfrm>
            <a:off x="4495800" y="1600200"/>
            <a:ext cx="4191000" cy="4525963"/>
          </a:xfrm>
        </p:spPr>
        <p:txBody>
          <a:bodyPr>
            <a:normAutofit/>
          </a:bodyPr>
          <a:lstStyle/>
          <a:p>
            <a:r>
              <a:rPr lang="en-US" dirty="0"/>
              <a:t>Worry About Yourself, Not Others</a:t>
            </a:r>
          </a:p>
          <a:p>
            <a:r>
              <a:rPr lang="en-US" dirty="0"/>
              <a:t>People, Not Packages</a:t>
            </a:r>
          </a:p>
          <a:p>
            <a:r>
              <a:rPr lang="en-US" dirty="0"/>
              <a:t>Drawing Conclusions on Incomplete Information</a:t>
            </a:r>
          </a:p>
          <a:p>
            <a:r>
              <a:rPr lang="en-US" dirty="0"/>
              <a:t>You May Feel Forced to Lie</a:t>
            </a:r>
          </a:p>
          <a:p>
            <a:endParaRPr lang="en-US" dirty="0"/>
          </a:p>
        </p:txBody>
      </p:sp>
      <p:pic>
        <p:nvPicPr>
          <p:cNvPr id="3074" name="Picture 2" descr="http://cdn.marxrand.com/wp-content/uploads/2015/06/gossip.png"/>
          <p:cNvPicPr>
            <a:picLocks noChangeAspect="1" noChangeArrowheads="1"/>
          </p:cNvPicPr>
          <p:nvPr/>
        </p:nvPicPr>
        <p:blipFill rotWithShape="1">
          <a:blip r:embed="rId3">
            <a:extLst>
              <a:ext uri="{28A0092B-C50C-407E-A947-70E740481C1C}">
                <a14:useLocalDpi xmlns:a14="http://schemas.microsoft.com/office/drawing/2010/main" val="0"/>
              </a:ext>
            </a:extLst>
          </a:blip>
          <a:srcRect l="8559" r="7121"/>
          <a:stretch/>
        </p:blipFill>
        <p:spPr bwMode="auto">
          <a:xfrm>
            <a:off x="425669" y="1752600"/>
            <a:ext cx="3831022"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0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Email</a:t>
            </a:r>
          </a:p>
        </p:txBody>
      </p:sp>
      <p:sp>
        <p:nvSpPr>
          <p:cNvPr id="3" name="Content Placeholder 2"/>
          <p:cNvSpPr>
            <a:spLocks noGrp="1"/>
          </p:cNvSpPr>
          <p:nvPr>
            <p:ph idx="1"/>
          </p:nvPr>
        </p:nvSpPr>
        <p:spPr>
          <a:xfrm>
            <a:off x="228600" y="1524000"/>
            <a:ext cx="4724400" cy="4610101"/>
          </a:xfrm>
        </p:spPr>
        <p:txBody>
          <a:bodyPr>
            <a:normAutofit/>
          </a:bodyPr>
          <a:lstStyle/>
          <a:p>
            <a:r>
              <a:rPr lang="en-US" dirty="0"/>
              <a:t>Designed to be inexpensive and quick way to communicate</a:t>
            </a:r>
          </a:p>
          <a:p>
            <a:r>
              <a:rPr lang="en-US" dirty="0"/>
              <a:t>Not originally intended as replacement tool</a:t>
            </a:r>
          </a:p>
          <a:p>
            <a:r>
              <a:rPr lang="en-US" dirty="0"/>
              <a:t>Keeping track</a:t>
            </a:r>
          </a:p>
          <a:p>
            <a:r>
              <a:rPr lang="en-US" dirty="0"/>
              <a:t>Understanding when it’s good and bad</a:t>
            </a:r>
          </a:p>
          <a:p>
            <a:endParaRPr lang="en-US" dirty="0"/>
          </a:p>
        </p:txBody>
      </p:sp>
      <p:pic>
        <p:nvPicPr>
          <p:cNvPr id="2050" name="Picture 2" descr="http://www.smarttalent.net/files/2015/09/SmartTalent-Email-Etiquet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1752600"/>
            <a:ext cx="3745953"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1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Think Before Writing</a:t>
            </a:r>
          </a:p>
        </p:txBody>
      </p:sp>
      <p:sp>
        <p:nvSpPr>
          <p:cNvPr id="2" name="Content Placeholder 1"/>
          <p:cNvSpPr>
            <a:spLocks noGrp="1"/>
          </p:cNvSpPr>
          <p:nvPr>
            <p:ph idx="1"/>
          </p:nvPr>
        </p:nvSpPr>
        <p:spPr>
          <a:xfrm>
            <a:off x="381001" y="1295399"/>
            <a:ext cx="5791200" cy="4953001"/>
          </a:xfrm>
        </p:spPr>
        <p:txBody>
          <a:bodyPr>
            <a:normAutofit fontScale="92500" lnSpcReduction="10000"/>
          </a:bodyPr>
          <a:lstStyle/>
          <a:p>
            <a:r>
              <a:rPr lang="en-US" dirty="0"/>
              <a:t>24-hour rule</a:t>
            </a:r>
          </a:p>
          <a:p>
            <a:r>
              <a:rPr lang="en-US" dirty="0"/>
              <a:t>Are you upset or emotional?</a:t>
            </a:r>
          </a:p>
          <a:p>
            <a:r>
              <a:rPr lang="en-US" dirty="0"/>
              <a:t>Once you send, you can’t take it back</a:t>
            </a:r>
          </a:p>
          <a:p>
            <a:r>
              <a:rPr lang="en-US" dirty="0"/>
              <a:t>What is the message you are trying to get across?</a:t>
            </a:r>
          </a:p>
          <a:p>
            <a:r>
              <a:rPr lang="en-US" dirty="0"/>
              <a:t>Will the person on the receiving end understand?</a:t>
            </a:r>
          </a:p>
          <a:p>
            <a:r>
              <a:rPr lang="en-US" dirty="0"/>
              <a:t>Who will be seeing this email? Directly/Indirectly</a:t>
            </a:r>
          </a:p>
          <a:p>
            <a:endParaRPr lang="en-US" dirty="0"/>
          </a:p>
        </p:txBody>
      </p:sp>
      <p:pic>
        <p:nvPicPr>
          <p:cNvPr id="3074" name="Picture 2" descr="http://www.burrellesluce.com/sites/default/files/iStock_000041999824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14600"/>
            <a:ext cx="24003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1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Signature – New Email</a:t>
            </a:r>
          </a:p>
        </p:txBody>
      </p:sp>
      <p:sp>
        <p:nvSpPr>
          <p:cNvPr id="7" name="Content Placeholder 2">
            <a:extLst>
              <a:ext uri="{FF2B5EF4-FFF2-40B4-BE49-F238E27FC236}">
                <a16:creationId xmlns:a16="http://schemas.microsoft.com/office/drawing/2014/main" id="{91275276-162B-4F2C-AAA5-42DDC746194D}"/>
              </a:ext>
            </a:extLst>
          </p:cNvPr>
          <p:cNvSpPr>
            <a:spLocks noGrp="1"/>
          </p:cNvSpPr>
          <p:nvPr>
            <p:ph sz="half" idx="1"/>
          </p:nvPr>
        </p:nvSpPr>
        <p:spPr>
          <a:xfrm>
            <a:off x="228600" y="1752600"/>
            <a:ext cx="4114800" cy="435133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sz="1800" b="1" dirty="0"/>
              <a:t>Name</a:t>
            </a:r>
            <a:r>
              <a:rPr lang="en-US" sz="1800" dirty="0"/>
              <a:t> </a:t>
            </a:r>
          </a:p>
          <a:p>
            <a:pPr marL="0" indent="0">
              <a:buNone/>
            </a:pPr>
            <a:r>
              <a:rPr lang="en-US" sz="1800" i="1" dirty="0"/>
              <a:t>Title, </a:t>
            </a:r>
            <a:r>
              <a:rPr lang="en-US" sz="1800" dirty="0"/>
              <a:t>Your organization</a:t>
            </a:r>
            <a:endParaRPr lang="en-US" sz="1800" i="1" dirty="0"/>
          </a:p>
          <a:p>
            <a:pPr marL="0" indent="0">
              <a:buNone/>
            </a:pPr>
            <a:r>
              <a:rPr lang="en-US" sz="1800" dirty="0"/>
              <a:t>Office: your-#-here  |  Cell:  your-#-here</a:t>
            </a:r>
          </a:p>
          <a:p>
            <a:pPr marL="0" indent="0">
              <a:buNone/>
            </a:pPr>
            <a:r>
              <a:rPr lang="en-US" sz="1800" dirty="0"/>
              <a:t>Admissions: your-#-here (if relevant)</a:t>
            </a:r>
          </a:p>
          <a:p>
            <a:pPr marL="0" indent="0">
              <a:buNone/>
            </a:pPr>
            <a:r>
              <a:rPr lang="en-US" sz="1800" dirty="0"/>
              <a:t>Fax: your-#-here (if relevant)</a:t>
            </a:r>
          </a:p>
          <a:p>
            <a:pPr marL="0" indent="0">
              <a:buNone/>
            </a:pPr>
            <a:r>
              <a:rPr lang="en-US" sz="1800" dirty="0"/>
              <a:t>Email: </a:t>
            </a:r>
            <a:r>
              <a:rPr lang="en-US" sz="1800" dirty="0">
                <a:hlinkClick r:id="rId3"/>
              </a:rPr>
              <a:t>lrice@summitbhc.com</a:t>
            </a:r>
            <a:r>
              <a:rPr lang="en-US" sz="1800" dirty="0"/>
              <a:t>    </a:t>
            </a:r>
            <a:r>
              <a:rPr lang="en-US" sz="1800" b="1" dirty="0">
                <a:hlinkClick r:id="rId4"/>
              </a:rPr>
              <a:t>www.yourwebsite.com</a:t>
            </a:r>
            <a:endParaRPr lang="en-US" sz="1800" dirty="0"/>
          </a:p>
          <a:p>
            <a:pPr marL="0" indent="0">
              <a:buNone/>
            </a:pPr>
            <a:endParaRPr lang="en-US" sz="1800" dirty="0"/>
          </a:p>
          <a:p>
            <a:pPr marL="0" indent="0">
              <a:buNone/>
            </a:pPr>
            <a:r>
              <a:rPr lang="en-US" sz="1800" dirty="0"/>
              <a:t>Follow us on:</a:t>
            </a:r>
            <a:r>
              <a:rPr lang="en-US" sz="1800" b="1" dirty="0"/>
              <a:t> </a:t>
            </a:r>
            <a:r>
              <a:rPr lang="en-US" sz="1800" b="1" dirty="0">
                <a:hlinkClick r:id="rId5"/>
              </a:rPr>
              <a:t>Facebook</a:t>
            </a:r>
            <a:r>
              <a:rPr lang="en-US" sz="1800" b="1" dirty="0"/>
              <a:t>  </a:t>
            </a:r>
            <a:r>
              <a:rPr lang="en-US" sz="1800" b="1" dirty="0">
                <a:hlinkClick r:id="rId6"/>
              </a:rPr>
              <a:t>Twitter</a:t>
            </a:r>
            <a:r>
              <a:rPr lang="en-US" sz="1800" b="1" dirty="0"/>
              <a:t>  </a:t>
            </a:r>
            <a:r>
              <a:rPr lang="en-US" sz="1800" b="1" dirty="0">
                <a:hlinkClick r:id="rId7"/>
              </a:rPr>
              <a:t>LinkedIn</a:t>
            </a:r>
            <a:r>
              <a:rPr lang="en-US" sz="1800" b="1" dirty="0"/>
              <a:t>        </a:t>
            </a:r>
          </a:p>
          <a:p>
            <a:pPr marL="0" indent="0">
              <a:buNone/>
            </a:pPr>
            <a:r>
              <a:rPr lang="en-US" sz="1800" b="1" dirty="0"/>
              <a:t>(link your respective social accounts)</a:t>
            </a:r>
          </a:p>
          <a:p>
            <a:pPr marL="0" indent="0">
              <a:buNone/>
            </a:pPr>
            <a:endParaRPr lang="en-US" sz="1800" b="1" dirty="0"/>
          </a:p>
          <a:p>
            <a:pPr marL="0" indent="0">
              <a:buNone/>
            </a:pPr>
            <a:r>
              <a:rPr lang="en-US" sz="1800" i="1" dirty="0"/>
              <a:t>Improve the lives we touch</a:t>
            </a:r>
          </a:p>
          <a:p>
            <a:pPr marL="0" indent="0">
              <a:buNone/>
            </a:pPr>
            <a:endParaRPr lang="en-US" sz="1800" i="1" dirty="0"/>
          </a:p>
          <a:p>
            <a:pPr marL="0" indent="0">
              <a:buNone/>
            </a:pPr>
            <a:r>
              <a:rPr lang="en-US" sz="1800" i="1" dirty="0"/>
              <a:t>LOGO (in Quip)</a:t>
            </a:r>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8" name="Content Placeholder 3">
            <a:extLst>
              <a:ext uri="{FF2B5EF4-FFF2-40B4-BE49-F238E27FC236}">
                <a16:creationId xmlns:a16="http://schemas.microsoft.com/office/drawing/2014/main" id="{6C62A229-5E7C-4AFB-893F-797A644742A4}"/>
              </a:ext>
            </a:extLst>
          </p:cNvPr>
          <p:cNvSpPr txBox="1">
            <a:spLocks/>
          </p:cNvSpPr>
          <p:nvPr/>
        </p:nvSpPr>
        <p:spPr>
          <a:xfrm>
            <a:off x="4572000" y="1752600"/>
            <a:ext cx="4267200" cy="4351338"/>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dirty="0"/>
              <a:t>Example:</a:t>
            </a:r>
          </a:p>
          <a:p>
            <a:pPr marL="0" indent="0">
              <a:buFont typeface="Arial" panose="020B0604020202020204" pitchFamily="34" charset="0"/>
              <a:buNone/>
            </a:pPr>
            <a:r>
              <a:rPr lang="en-US" sz="1800" b="1" dirty="0"/>
              <a:t>Laura Rice</a:t>
            </a:r>
            <a:endParaRPr lang="en-US" sz="1800" dirty="0"/>
          </a:p>
          <a:p>
            <a:pPr marL="0" indent="0">
              <a:buFont typeface="Arial" panose="020B0604020202020204" pitchFamily="34" charset="0"/>
              <a:buNone/>
            </a:pPr>
            <a:r>
              <a:rPr lang="en-US" sz="1800" i="1" dirty="0"/>
              <a:t>Marketing Manager, </a:t>
            </a:r>
            <a:r>
              <a:rPr lang="en-US" sz="1800" dirty="0"/>
              <a:t>Summit Behavioral Healthcare, LLC</a:t>
            </a:r>
          </a:p>
          <a:p>
            <a:pPr marL="0" indent="0">
              <a:buFont typeface="Arial" panose="020B0604020202020204" pitchFamily="34" charset="0"/>
              <a:buNone/>
            </a:pPr>
            <a:r>
              <a:rPr lang="en-US" sz="1800" dirty="0"/>
              <a:t>Office: 615-550-3701  |  Cell: 205-873-3293</a:t>
            </a:r>
          </a:p>
          <a:p>
            <a:pPr marL="0" indent="0">
              <a:buFont typeface="Arial" panose="020B0604020202020204" pitchFamily="34" charset="0"/>
              <a:buNone/>
            </a:pPr>
            <a:r>
              <a:rPr lang="en-US" sz="1800" dirty="0"/>
              <a:t>Email: </a:t>
            </a:r>
            <a:r>
              <a:rPr lang="en-US" sz="1800" dirty="0">
                <a:hlinkClick r:id="rId3"/>
              </a:rPr>
              <a:t>lrice@summitbhc.com</a:t>
            </a:r>
            <a:r>
              <a:rPr lang="en-US" sz="1800" dirty="0"/>
              <a:t> </a:t>
            </a:r>
          </a:p>
          <a:p>
            <a:pPr marL="0" indent="0">
              <a:buFont typeface="Arial" panose="020B0604020202020204" pitchFamily="34" charset="0"/>
              <a:buNone/>
            </a:pPr>
            <a:r>
              <a:rPr lang="en-US" sz="1800" b="1" dirty="0">
                <a:hlinkClick r:id="rId4"/>
              </a:rPr>
              <a:t>www.yourwebsite.com</a:t>
            </a:r>
            <a:endParaRPr lang="en-US" sz="1800" b="1"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Follow us on:</a:t>
            </a:r>
            <a:r>
              <a:rPr lang="en-US" sz="1800" b="1" dirty="0"/>
              <a:t> </a:t>
            </a:r>
            <a:r>
              <a:rPr lang="en-US" sz="1800" b="1" dirty="0">
                <a:hlinkClick r:id="rId5"/>
              </a:rPr>
              <a:t>Facebook</a:t>
            </a:r>
            <a:r>
              <a:rPr lang="en-US" sz="1800" b="1" dirty="0"/>
              <a:t>  </a:t>
            </a:r>
            <a:r>
              <a:rPr lang="en-US" sz="1800" b="1" dirty="0">
                <a:hlinkClick r:id="rId6"/>
              </a:rPr>
              <a:t>Twitter</a:t>
            </a:r>
            <a:r>
              <a:rPr lang="en-US" sz="1800" b="1" dirty="0"/>
              <a:t>  </a:t>
            </a:r>
            <a:r>
              <a:rPr lang="en-US" sz="1800" b="1" dirty="0">
                <a:hlinkClick r:id="rId7"/>
              </a:rPr>
              <a:t>LinkedIn</a:t>
            </a:r>
            <a:endParaRPr lang="en-US" sz="1800" b="1"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i="1" dirty="0"/>
              <a:t>Improve the lives we touch</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1680227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3297</Words>
  <Application>Microsoft Office PowerPoint</Application>
  <PresentationFormat>On-screen Show (4:3)</PresentationFormat>
  <Paragraphs>238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Workplace Etiquette</vt:lpstr>
      <vt:lpstr>Overview</vt:lpstr>
      <vt:lpstr>What Does Etiquette Mean?</vt:lpstr>
      <vt:lpstr>PowerPoint Presentation</vt:lpstr>
      <vt:lpstr>Facility Differences</vt:lpstr>
      <vt:lpstr>Sharing Information</vt:lpstr>
      <vt:lpstr>Why Email</vt:lpstr>
      <vt:lpstr>Think Before Writing</vt:lpstr>
      <vt:lpstr>Signature – New Email</vt:lpstr>
      <vt:lpstr>Signature – Forwards/Replies</vt:lpstr>
      <vt:lpstr>Are one-liners worth it?</vt:lpstr>
      <vt:lpstr>Use Short Concise Sentences</vt:lpstr>
      <vt:lpstr>Proofread!</vt:lpstr>
      <vt:lpstr>Dos and Don’ts</vt:lpstr>
      <vt:lpstr>Business Cards</vt:lpstr>
      <vt:lpstr>Social Media Etiquette</vt:lpstr>
      <vt:lpstr>Hugging Etiquette</vt:lpstr>
      <vt:lpstr>Tips and Suggestions</vt:lpstr>
      <vt:lpstr>How to “Fix” a Mistake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Etiquette</dc:title>
  <dc:creator>admin</dc:creator>
  <cp:lastModifiedBy>Michelle McCabe</cp:lastModifiedBy>
  <cp:revision>13</cp:revision>
  <cp:lastPrinted>2019-09-04T13:32:13Z</cp:lastPrinted>
  <dcterms:created xsi:type="dcterms:W3CDTF">2018-09-24T18:17:56Z</dcterms:created>
  <dcterms:modified xsi:type="dcterms:W3CDTF">2019-09-04T13:52:50Z</dcterms:modified>
</cp:coreProperties>
</file>