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4" r:id="rId4"/>
    <p:sldId id="263" r:id="rId5"/>
    <p:sldId id="258" r:id="rId6"/>
    <p:sldId id="267" r:id="rId7"/>
    <p:sldId id="259" r:id="rId8"/>
    <p:sldId id="262" r:id="rId9"/>
    <p:sldId id="261" r:id="rId10"/>
    <p:sldId id="260"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4"/>
  </p:normalViewPr>
  <p:slideViewPr>
    <p:cSldViewPr snapToGrid="0" snapToObjects="1">
      <p:cViewPr varScale="1">
        <p:scale>
          <a:sx n="100" d="100"/>
          <a:sy n="100" d="100"/>
        </p:scale>
        <p:origin x="46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8/21/19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a:t>8/21/19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8/21/19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8/21/19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8/21/19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a:t>8/21/19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8/21/19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8/21/19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8F220-098C-6549-BCA6-B2969BE0D781}"/>
              </a:ext>
            </a:extLst>
          </p:cNvPr>
          <p:cNvSpPr>
            <a:spLocks noGrp="1"/>
          </p:cNvSpPr>
          <p:nvPr>
            <p:ph type="ctrTitle"/>
          </p:nvPr>
        </p:nvSpPr>
        <p:spPr/>
        <p:txBody>
          <a:bodyPr/>
          <a:lstStyle/>
          <a:p>
            <a:r>
              <a:rPr lang="en-US" dirty="0"/>
              <a:t>Advanced Basics</a:t>
            </a:r>
          </a:p>
        </p:txBody>
      </p:sp>
      <p:sp>
        <p:nvSpPr>
          <p:cNvPr id="3" name="Subtitle 2">
            <a:extLst>
              <a:ext uri="{FF2B5EF4-FFF2-40B4-BE49-F238E27FC236}">
                <a16:creationId xmlns:a16="http://schemas.microsoft.com/office/drawing/2014/main" id="{56CED47F-9EFB-434F-91FE-ECD3E2BE8F68}"/>
              </a:ext>
            </a:extLst>
          </p:cNvPr>
          <p:cNvSpPr>
            <a:spLocks noGrp="1"/>
          </p:cNvSpPr>
          <p:nvPr>
            <p:ph type="subTitle" idx="1"/>
          </p:nvPr>
        </p:nvSpPr>
        <p:spPr/>
        <p:txBody>
          <a:bodyPr/>
          <a:lstStyle/>
          <a:p>
            <a:r>
              <a:rPr lang="en-US" sz="2000" dirty="0"/>
              <a:t>Working Smarter (Not Harder) with your Admissions Team</a:t>
            </a:r>
          </a:p>
          <a:p>
            <a:r>
              <a:rPr lang="en-US" dirty="0"/>
              <a:t>Caleb Rich – Director of Admissions Operations</a:t>
            </a:r>
          </a:p>
          <a:p>
            <a:endParaRPr lang="en-US" dirty="0"/>
          </a:p>
        </p:txBody>
      </p:sp>
      <p:pic>
        <p:nvPicPr>
          <p:cNvPr id="5" name="Picture 4">
            <a:extLst>
              <a:ext uri="{FF2B5EF4-FFF2-40B4-BE49-F238E27FC236}">
                <a16:creationId xmlns:a16="http://schemas.microsoft.com/office/drawing/2014/main" id="{54C0CB47-D287-464C-870C-D09F669F1FC9}"/>
              </a:ext>
            </a:extLst>
          </p:cNvPr>
          <p:cNvPicPr>
            <a:picLocks noChangeAspect="1"/>
          </p:cNvPicPr>
          <p:nvPr/>
        </p:nvPicPr>
        <p:blipFill>
          <a:blip r:embed="rId2"/>
          <a:stretch>
            <a:fillRect/>
          </a:stretch>
        </p:blipFill>
        <p:spPr>
          <a:xfrm>
            <a:off x="-141924" y="5016967"/>
            <a:ext cx="3068388" cy="1841033"/>
          </a:xfrm>
          <a:prstGeom prst="rect">
            <a:avLst/>
          </a:prstGeom>
        </p:spPr>
      </p:pic>
    </p:spTree>
    <p:extLst>
      <p:ext uri="{BB962C8B-B14F-4D97-AF65-F5344CB8AC3E}">
        <p14:creationId xmlns:p14="http://schemas.microsoft.com/office/powerpoint/2010/main" val="3717640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E6906-1EA8-5C42-8641-0BAA3AFE0ACC}"/>
              </a:ext>
            </a:extLst>
          </p:cNvPr>
          <p:cNvSpPr>
            <a:spLocks noGrp="1"/>
          </p:cNvSpPr>
          <p:nvPr>
            <p:ph type="title"/>
          </p:nvPr>
        </p:nvSpPr>
        <p:spPr/>
        <p:txBody>
          <a:bodyPr>
            <a:noAutofit/>
          </a:bodyPr>
          <a:lstStyle/>
          <a:p>
            <a:r>
              <a:rPr lang="en-US" sz="3600" dirty="0"/>
              <a:t>Getting more outbound referrals to your accounts</a:t>
            </a:r>
          </a:p>
        </p:txBody>
      </p:sp>
      <p:pic>
        <p:nvPicPr>
          <p:cNvPr id="6" name="Content Placeholder 5">
            <a:extLst>
              <a:ext uri="{FF2B5EF4-FFF2-40B4-BE49-F238E27FC236}">
                <a16:creationId xmlns:a16="http://schemas.microsoft.com/office/drawing/2014/main" id="{6BFD3DEE-980C-B942-8EB6-019AF7F2FA52}"/>
              </a:ext>
            </a:extLst>
          </p:cNvPr>
          <p:cNvPicPr>
            <a:picLocks noGrp="1" noChangeAspect="1"/>
          </p:cNvPicPr>
          <p:nvPr>
            <p:ph idx="1"/>
          </p:nvPr>
        </p:nvPicPr>
        <p:blipFill>
          <a:blip r:embed="rId2"/>
          <a:stretch>
            <a:fillRect/>
          </a:stretch>
        </p:blipFill>
        <p:spPr>
          <a:xfrm>
            <a:off x="4589695" y="1334627"/>
            <a:ext cx="7602305" cy="4026891"/>
          </a:xfrm>
        </p:spPr>
      </p:pic>
      <p:sp>
        <p:nvSpPr>
          <p:cNvPr id="4" name="Text Placeholder 3">
            <a:extLst>
              <a:ext uri="{FF2B5EF4-FFF2-40B4-BE49-F238E27FC236}">
                <a16:creationId xmlns:a16="http://schemas.microsoft.com/office/drawing/2014/main" id="{FA295643-B566-2A4A-AC57-3CB2ECB52CD3}"/>
              </a:ext>
            </a:extLst>
          </p:cNvPr>
          <p:cNvSpPr>
            <a:spLocks noGrp="1"/>
          </p:cNvSpPr>
          <p:nvPr>
            <p:ph type="body" sz="half" idx="2"/>
          </p:nvPr>
        </p:nvSpPr>
        <p:spPr/>
        <p:txBody>
          <a:bodyPr/>
          <a:lstStyle/>
          <a:p>
            <a:pPr marL="285750" indent="-285750">
              <a:buFont typeface="Wingdings" pitchFamily="2" charset="2"/>
              <a:buChar char="Ø"/>
            </a:pPr>
            <a:r>
              <a:rPr lang="en-US" dirty="0"/>
              <a:t>We use Ascendix for all outbound referrals from the admissions center.</a:t>
            </a:r>
          </a:p>
          <a:p>
            <a:endParaRPr lang="en-US" dirty="0"/>
          </a:p>
          <a:p>
            <a:pPr marL="285750" indent="-285750">
              <a:buFont typeface="Wingdings" pitchFamily="2" charset="2"/>
              <a:buChar char="Ø"/>
            </a:pPr>
            <a:r>
              <a:rPr lang="en-US" dirty="0"/>
              <a:t>When an Account page is full of useful information, it will be found and used by the RAC team.  </a:t>
            </a:r>
          </a:p>
          <a:p>
            <a:endParaRPr lang="en-US" dirty="0"/>
          </a:p>
          <a:p>
            <a:pPr marL="285750" indent="-285750">
              <a:buFont typeface="Wingdings" pitchFamily="2" charset="2"/>
              <a:buChar char="Ø"/>
            </a:pPr>
            <a:r>
              <a:rPr lang="en-US" dirty="0"/>
              <a:t>When it is empty, it will be lost and forgotten.</a:t>
            </a:r>
          </a:p>
        </p:txBody>
      </p:sp>
    </p:spTree>
    <p:extLst>
      <p:ext uri="{BB962C8B-B14F-4D97-AF65-F5344CB8AC3E}">
        <p14:creationId xmlns:p14="http://schemas.microsoft.com/office/powerpoint/2010/main" val="4117550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AF81D-604D-6247-B167-CFEA4ECB6CBC}"/>
              </a:ext>
            </a:extLst>
          </p:cNvPr>
          <p:cNvSpPr>
            <a:spLocks noGrp="1"/>
          </p:cNvSpPr>
          <p:nvPr>
            <p:ph type="title"/>
          </p:nvPr>
        </p:nvSpPr>
        <p:spPr/>
        <p:txBody>
          <a:bodyPr/>
          <a:lstStyle/>
          <a:p>
            <a:r>
              <a:rPr lang="en-US" dirty="0"/>
              <a:t>People don’t care how much you know, until they know how much you care.</a:t>
            </a:r>
          </a:p>
        </p:txBody>
      </p:sp>
      <p:sp>
        <p:nvSpPr>
          <p:cNvPr id="3" name="Text Placeholder 2">
            <a:extLst>
              <a:ext uri="{FF2B5EF4-FFF2-40B4-BE49-F238E27FC236}">
                <a16:creationId xmlns:a16="http://schemas.microsoft.com/office/drawing/2014/main" id="{C7051CAC-126F-3946-A752-D046E5EAA624}"/>
              </a:ext>
            </a:extLst>
          </p:cNvPr>
          <p:cNvSpPr>
            <a:spLocks noGrp="1"/>
          </p:cNvSpPr>
          <p:nvPr>
            <p:ph type="body" sz="quarter" idx="13"/>
          </p:nvPr>
        </p:nvSpPr>
        <p:spPr/>
        <p:txBody>
          <a:bodyPr/>
          <a:lstStyle/>
          <a:p>
            <a:r>
              <a:rPr lang="en-US" dirty="0"/>
              <a:t>- Teddy Roosevelt (probably)</a:t>
            </a:r>
          </a:p>
        </p:txBody>
      </p:sp>
      <p:sp>
        <p:nvSpPr>
          <p:cNvPr id="4" name="Text Placeholder 3">
            <a:extLst>
              <a:ext uri="{FF2B5EF4-FFF2-40B4-BE49-F238E27FC236}">
                <a16:creationId xmlns:a16="http://schemas.microsoft.com/office/drawing/2014/main" id="{AE4D4F6D-E600-D141-B3C4-9C73AF2A5EDD}"/>
              </a:ext>
            </a:extLst>
          </p:cNvPr>
          <p:cNvSpPr>
            <a:spLocks noGrp="1"/>
          </p:cNvSpPr>
          <p:nvPr>
            <p:ph type="body" idx="1"/>
          </p:nvPr>
        </p:nvSpPr>
        <p:spPr/>
        <p:txBody>
          <a:bodyPr/>
          <a:lstStyle/>
          <a:p>
            <a:r>
              <a:rPr lang="en-US" dirty="0"/>
              <a:t>We have chosen to professionally put the needs of others before ourselves, it is challenging daily, it is not for everyone.  Seek to understand the internal customers inside of Summit, look for opportunities to say “Yes I can help!”  The more we understand each other, the better can truly improve the lives we touch.</a:t>
            </a:r>
          </a:p>
        </p:txBody>
      </p:sp>
    </p:spTree>
    <p:extLst>
      <p:ext uri="{BB962C8B-B14F-4D97-AF65-F5344CB8AC3E}">
        <p14:creationId xmlns:p14="http://schemas.microsoft.com/office/powerpoint/2010/main" val="336531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69683-6C6C-E54A-8209-61ACF8E8F090}"/>
              </a:ext>
            </a:extLst>
          </p:cNvPr>
          <p:cNvSpPr>
            <a:spLocks noGrp="1"/>
          </p:cNvSpPr>
          <p:nvPr>
            <p:ph type="title"/>
          </p:nvPr>
        </p:nvSpPr>
        <p:spPr/>
        <p:txBody>
          <a:bodyPr/>
          <a:lstStyle/>
          <a:p>
            <a:r>
              <a:rPr lang="en-US" dirty="0"/>
              <a:t>Admissions Center at a glance</a:t>
            </a:r>
            <a:br>
              <a:rPr lang="en-US" dirty="0"/>
            </a:br>
            <a:r>
              <a:rPr lang="en-US" dirty="0"/>
              <a:t>2019 so far…	</a:t>
            </a:r>
          </a:p>
        </p:txBody>
      </p:sp>
      <p:sp>
        <p:nvSpPr>
          <p:cNvPr id="3" name="Content Placeholder 2">
            <a:extLst>
              <a:ext uri="{FF2B5EF4-FFF2-40B4-BE49-F238E27FC236}">
                <a16:creationId xmlns:a16="http://schemas.microsoft.com/office/drawing/2014/main" id="{6E9FD662-1D5D-C546-A461-4E1C870ED4B8}"/>
              </a:ext>
            </a:extLst>
          </p:cNvPr>
          <p:cNvSpPr>
            <a:spLocks noGrp="1"/>
          </p:cNvSpPr>
          <p:nvPr>
            <p:ph idx="1"/>
          </p:nvPr>
        </p:nvSpPr>
        <p:spPr/>
        <p:txBody>
          <a:bodyPr>
            <a:normAutofit/>
          </a:bodyPr>
          <a:lstStyle/>
          <a:p>
            <a:r>
              <a:rPr lang="en-US" dirty="0"/>
              <a:t>Over 130,000 phone calls answered</a:t>
            </a:r>
          </a:p>
          <a:p>
            <a:r>
              <a:rPr lang="en-US" dirty="0"/>
              <a:t>15,700 inquiries created (27% more than this time 2018)</a:t>
            </a:r>
          </a:p>
          <a:p>
            <a:r>
              <a:rPr lang="en-US" dirty="0"/>
              <a:t>2,238 RTC admissions (25% more than this time 2018)</a:t>
            </a:r>
          </a:p>
          <a:p>
            <a:r>
              <a:rPr lang="en-US" dirty="0"/>
              <a:t>$2,292,396 in OOP cash collection prior to/upon admission</a:t>
            </a:r>
          </a:p>
          <a:p>
            <a:r>
              <a:rPr lang="en-US" dirty="0"/>
              <a:t>Over 4,900 outbound referrals to referral partner accounts</a:t>
            </a:r>
          </a:p>
          <a:p>
            <a:endParaRPr lang="en-US" dirty="0"/>
          </a:p>
          <a:p>
            <a:r>
              <a:rPr lang="en-US" dirty="0"/>
              <a:t>RACs Ed Clegg, Hunter Williams, and soon Ellen Wuethrich and Jessica Jones will have reached the 1000 admissions club</a:t>
            </a:r>
          </a:p>
          <a:p>
            <a:pPr marL="0" indent="0">
              <a:buNone/>
            </a:pPr>
            <a:endParaRPr lang="en-US" dirty="0"/>
          </a:p>
        </p:txBody>
      </p:sp>
    </p:spTree>
    <p:extLst>
      <p:ext uri="{BB962C8B-B14F-4D97-AF65-F5344CB8AC3E}">
        <p14:creationId xmlns:p14="http://schemas.microsoft.com/office/powerpoint/2010/main" val="422405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89DDC-C0A7-464E-A139-1B09FD7C1116}"/>
              </a:ext>
            </a:extLst>
          </p:cNvPr>
          <p:cNvSpPr>
            <a:spLocks noGrp="1"/>
          </p:cNvSpPr>
          <p:nvPr>
            <p:ph type="title"/>
          </p:nvPr>
        </p:nvSpPr>
        <p:spPr/>
        <p:txBody>
          <a:bodyPr/>
          <a:lstStyle/>
          <a:p>
            <a:r>
              <a:rPr lang="en-US" dirty="0"/>
              <a:t>RACs       Business Development  </a:t>
            </a:r>
          </a:p>
        </p:txBody>
      </p:sp>
      <p:sp>
        <p:nvSpPr>
          <p:cNvPr id="3" name="Content Placeholder 2">
            <a:extLst>
              <a:ext uri="{FF2B5EF4-FFF2-40B4-BE49-F238E27FC236}">
                <a16:creationId xmlns:a16="http://schemas.microsoft.com/office/drawing/2014/main" id="{3F071318-38CF-CF4F-B595-5F092E829BD2}"/>
              </a:ext>
            </a:extLst>
          </p:cNvPr>
          <p:cNvSpPr>
            <a:spLocks noGrp="1"/>
          </p:cNvSpPr>
          <p:nvPr>
            <p:ph idx="1"/>
          </p:nvPr>
        </p:nvSpPr>
        <p:spPr/>
        <p:txBody>
          <a:bodyPr/>
          <a:lstStyle/>
          <a:p>
            <a:r>
              <a:rPr lang="en-US" dirty="0"/>
              <a:t>Your work, your efforts, you, are the secret ingredients of Summit</a:t>
            </a:r>
          </a:p>
          <a:p>
            <a:r>
              <a:rPr lang="en-US" dirty="0"/>
              <a:t>60% of all admissions come from your relationships</a:t>
            </a:r>
          </a:p>
          <a:p>
            <a:r>
              <a:rPr lang="en-US" dirty="0"/>
              <a:t>30% of all BD inquiries admit to Summit programs</a:t>
            </a:r>
          </a:p>
          <a:p>
            <a:r>
              <a:rPr lang="en-US" dirty="0"/>
              <a:t>The admissions team knows that if it comes from a BD account, it is our top priority to deliver the best experience that we can</a:t>
            </a:r>
          </a:p>
          <a:p>
            <a:endParaRPr lang="en-US" dirty="0"/>
          </a:p>
          <a:p>
            <a:r>
              <a:rPr lang="en-US" dirty="0"/>
              <a:t>The rest of this time is about mastering the basics of getting more admissions</a:t>
            </a:r>
          </a:p>
          <a:p>
            <a:r>
              <a:rPr lang="en-US" dirty="0"/>
              <a:t>Small changes can lead to huge results</a:t>
            </a:r>
          </a:p>
          <a:p>
            <a:r>
              <a:rPr lang="en-US" dirty="0"/>
              <a:t>Many of you already know this, but do you practice it daily?</a:t>
            </a:r>
          </a:p>
          <a:p>
            <a:endParaRPr lang="en-US" dirty="0"/>
          </a:p>
          <a:p>
            <a:endParaRPr lang="en-US" dirty="0"/>
          </a:p>
        </p:txBody>
      </p:sp>
      <p:sp>
        <p:nvSpPr>
          <p:cNvPr id="5" name="Heart 4">
            <a:extLst>
              <a:ext uri="{FF2B5EF4-FFF2-40B4-BE49-F238E27FC236}">
                <a16:creationId xmlns:a16="http://schemas.microsoft.com/office/drawing/2014/main" id="{EE8F6D7F-0343-8746-B2CD-54BE4428BF4F}"/>
              </a:ext>
            </a:extLst>
          </p:cNvPr>
          <p:cNvSpPr/>
          <p:nvPr/>
        </p:nvSpPr>
        <p:spPr>
          <a:xfrm>
            <a:off x="1930400" y="698500"/>
            <a:ext cx="571500" cy="4699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35864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C4BFB-19A8-564F-8779-AB9589985A4E}"/>
              </a:ext>
            </a:extLst>
          </p:cNvPr>
          <p:cNvSpPr>
            <a:spLocks noGrp="1"/>
          </p:cNvSpPr>
          <p:nvPr>
            <p:ph type="title"/>
          </p:nvPr>
        </p:nvSpPr>
        <p:spPr/>
        <p:txBody>
          <a:bodyPr/>
          <a:lstStyle/>
          <a:p>
            <a:r>
              <a:rPr lang="en-US" dirty="0"/>
              <a:t>The 3 Agreements Needed Before Admission	</a:t>
            </a:r>
          </a:p>
        </p:txBody>
      </p:sp>
      <p:sp>
        <p:nvSpPr>
          <p:cNvPr id="3" name="Content Placeholder 2">
            <a:extLst>
              <a:ext uri="{FF2B5EF4-FFF2-40B4-BE49-F238E27FC236}">
                <a16:creationId xmlns:a16="http://schemas.microsoft.com/office/drawing/2014/main" id="{D4A8CC7E-C23F-0B49-8A02-13449E4AEC3E}"/>
              </a:ext>
            </a:extLst>
          </p:cNvPr>
          <p:cNvSpPr>
            <a:spLocks noGrp="1"/>
          </p:cNvSpPr>
          <p:nvPr>
            <p:ph idx="1"/>
          </p:nvPr>
        </p:nvSpPr>
        <p:spPr/>
        <p:txBody>
          <a:bodyPr/>
          <a:lstStyle/>
          <a:p>
            <a:r>
              <a:rPr lang="en-US" dirty="0"/>
              <a:t>Client must be clinically approved</a:t>
            </a:r>
          </a:p>
          <a:p>
            <a:pPr lvl="1"/>
            <a:r>
              <a:rPr lang="en-US" dirty="0"/>
              <a:t>Complete PAAS ASAP- assessment reveals truth, help us make better decisions that will lead to better outcomes. </a:t>
            </a:r>
          </a:p>
          <a:p>
            <a:pPr lvl="1"/>
            <a:r>
              <a:rPr lang="en-US" dirty="0"/>
              <a:t>What challenges has this client encountered while seeking treatment so far?</a:t>
            </a:r>
          </a:p>
          <a:p>
            <a:r>
              <a:rPr lang="en-US" dirty="0"/>
              <a:t>Client must be medically approved</a:t>
            </a:r>
          </a:p>
          <a:p>
            <a:pPr lvl="1"/>
            <a:r>
              <a:rPr lang="en-US" dirty="0"/>
              <a:t>Getting ahead of medical hurdles saves everyone time, request records, what should we be asking that we aren’t?</a:t>
            </a:r>
          </a:p>
          <a:p>
            <a:r>
              <a:rPr lang="en-US" dirty="0"/>
              <a:t>Client must be financially approved</a:t>
            </a:r>
          </a:p>
          <a:p>
            <a:pPr lvl="1"/>
            <a:r>
              <a:rPr lang="en-US" dirty="0"/>
              <a:t>Get comfortable being uncomfortable.  Need to know their situation, everyone has limited funds, it’s normal to talk about money.</a:t>
            </a:r>
          </a:p>
          <a:p>
            <a:pPr lvl="1"/>
            <a:r>
              <a:rPr lang="en-US" dirty="0"/>
              <a:t>Never make assumptions about insurance policies</a:t>
            </a:r>
          </a:p>
          <a:p>
            <a:pPr lvl="1"/>
            <a:endParaRPr lang="en-US" dirty="0"/>
          </a:p>
        </p:txBody>
      </p:sp>
    </p:spTree>
    <p:extLst>
      <p:ext uri="{BB962C8B-B14F-4D97-AF65-F5344CB8AC3E}">
        <p14:creationId xmlns:p14="http://schemas.microsoft.com/office/powerpoint/2010/main" val="14415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A50F1-F43C-0F4D-A6A4-854C0EFA27ED}"/>
              </a:ext>
            </a:extLst>
          </p:cNvPr>
          <p:cNvSpPr>
            <a:spLocks noGrp="1"/>
          </p:cNvSpPr>
          <p:nvPr>
            <p:ph type="title"/>
          </p:nvPr>
        </p:nvSpPr>
        <p:spPr/>
        <p:txBody>
          <a:bodyPr/>
          <a:lstStyle/>
          <a:p>
            <a:r>
              <a:rPr lang="en-US" dirty="0"/>
              <a:t>High % Referrals vs. Low Converting Referrals</a:t>
            </a:r>
          </a:p>
        </p:txBody>
      </p:sp>
      <p:sp>
        <p:nvSpPr>
          <p:cNvPr id="5" name="Text Placeholder 4">
            <a:extLst>
              <a:ext uri="{FF2B5EF4-FFF2-40B4-BE49-F238E27FC236}">
                <a16:creationId xmlns:a16="http://schemas.microsoft.com/office/drawing/2014/main" id="{2094F769-B897-E84B-BCA8-9735413564B9}"/>
              </a:ext>
            </a:extLst>
          </p:cNvPr>
          <p:cNvSpPr>
            <a:spLocks noGrp="1"/>
          </p:cNvSpPr>
          <p:nvPr>
            <p:ph type="body" idx="1"/>
          </p:nvPr>
        </p:nvSpPr>
        <p:spPr/>
        <p:txBody>
          <a:bodyPr/>
          <a:lstStyle/>
          <a:p>
            <a:r>
              <a:rPr lang="en-US" dirty="0"/>
              <a:t>More likely to admit		</a:t>
            </a:r>
          </a:p>
        </p:txBody>
      </p:sp>
      <p:sp>
        <p:nvSpPr>
          <p:cNvPr id="3" name="Content Placeholder 2">
            <a:extLst>
              <a:ext uri="{FF2B5EF4-FFF2-40B4-BE49-F238E27FC236}">
                <a16:creationId xmlns:a16="http://schemas.microsoft.com/office/drawing/2014/main" id="{01AE46D9-951E-284A-A1B6-62B73A241438}"/>
              </a:ext>
            </a:extLst>
          </p:cNvPr>
          <p:cNvSpPr>
            <a:spLocks noGrp="1"/>
          </p:cNvSpPr>
          <p:nvPr>
            <p:ph sz="half" idx="2"/>
          </p:nvPr>
        </p:nvSpPr>
        <p:spPr/>
        <p:txBody>
          <a:bodyPr/>
          <a:lstStyle/>
          <a:p>
            <a:r>
              <a:rPr lang="en-US" dirty="0"/>
              <a:t>Includes a contact number for the client or loved on </a:t>
            </a:r>
          </a:p>
          <a:p>
            <a:pPr marL="0" indent="0">
              <a:buNone/>
            </a:pPr>
            <a:endParaRPr lang="en-US" dirty="0"/>
          </a:p>
          <a:p>
            <a:r>
              <a:rPr lang="en-US" dirty="0"/>
              <a:t>Expectations are in check with all involved parties</a:t>
            </a:r>
          </a:p>
          <a:p>
            <a:pPr marL="0" indent="0">
              <a:buNone/>
            </a:pPr>
            <a:r>
              <a:rPr lang="en-US" dirty="0"/>
              <a:t>		</a:t>
            </a:r>
          </a:p>
          <a:p>
            <a:r>
              <a:rPr lang="en-US" dirty="0"/>
              <a:t>Communication about next steps is clear and often</a:t>
            </a:r>
          </a:p>
          <a:p>
            <a:pPr marL="0" indent="0">
              <a:buNone/>
            </a:pPr>
            <a:endParaRPr lang="en-US" dirty="0"/>
          </a:p>
        </p:txBody>
      </p:sp>
      <p:sp>
        <p:nvSpPr>
          <p:cNvPr id="6" name="Text Placeholder 5">
            <a:extLst>
              <a:ext uri="{FF2B5EF4-FFF2-40B4-BE49-F238E27FC236}">
                <a16:creationId xmlns:a16="http://schemas.microsoft.com/office/drawing/2014/main" id="{9FBED156-433F-3342-A579-852DB54C14D3}"/>
              </a:ext>
            </a:extLst>
          </p:cNvPr>
          <p:cNvSpPr>
            <a:spLocks noGrp="1"/>
          </p:cNvSpPr>
          <p:nvPr>
            <p:ph type="body" sz="quarter" idx="3"/>
          </p:nvPr>
        </p:nvSpPr>
        <p:spPr/>
        <p:txBody>
          <a:bodyPr/>
          <a:lstStyle/>
          <a:p>
            <a:r>
              <a:rPr lang="en-US" dirty="0"/>
              <a:t>Less likely to admit</a:t>
            </a:r>
          </a:p>
        </p:txBody>
      </p:sp>
      <p:sp>
        <p:nvSpPr>
          <p:cNvPr id="4" name="Content Placeholder 3">
            <a:extLst>
              <a:ext uri="{FF2B5EF4-FFF2-40B4-BE49-F238E27FC236}">
                <a16:creationId xmlns:a16="http://schemas.microsoft.com/office/drawing/2014/main" id="{BA799F87-D144-344F-AB5D-4C08EC03A101}"/>
              </a:ext>
            </a:extLst>
          </p:cNvPr>
          <p:cNvSpPr>
            <a:spLocks noGrp="1"/>
          </p:cNvSpPr>
          <p:nvPr>
            <p:ph sz="quarter" idx="4"/>
          </p:nvPr>
        </p:nvSpPr>
        <p:spPr/>
        <p:txBody>
          <a:bodyPr/>
          <a:lstStyle/>
          <a:p>
            <a:r>
              <a:rPr lang="en-US" dirty="0"/>
              <a:t>No way to contact the client or loved ones</a:t>
            </a:r>
          </a:p>
          <a:p>
            <a:pPr marL="0" indent="0">
              <a:buNone/>
            </a:pPr>
            <a:endParaRPr lang="en-US" dirty="0"/>
          </a:p>
          <a:p>
            <a:r>
              <a:rPr lang="en-US" dirty="0"/>
              <a:t>Over-promise and under-deliver</a:t>
            </a:r>
          </a:p>
          <a:p>
            <a:endParaRPr lang="en-US" dirty="0"/>
          </a:p>
          <a:p>
            <a:pPr marL="0" indent="0">
              <a:buNone/>
            </a:pPr>
            <a:endParaRPr lang="en-US" dirty="0"/>
          </a:p>
          <a:p>
            <a:r>
              <a:rPr lang="en-US" dirty="0"/>
              <a:t>Too many cooks in the kitchen, often repeating the same task</a:t>
            </a:r>
          </a:p>
        </p:txBody>
      </p:sp>
      <p:cxnSp>
        <p:nvCxnSpPr>
          <p:cNvPr id="8" name="Straight Connector 7">
            <a:extLst>
              <a:ext uri="{FF2B5EF4-FFF2-40B4-BE49-F238E27FC236}">
                <a16:creationId xmlns:a16="http://schemas.microsoft.com/office/drawing/2014/main" id="{989625F3-3718-A94F-9D18-75D3DA0D3EE0}"/>
              </a:ext>
            </a:extLst>
          </p:cNvPr>
          <p:cNvCxnSpPr/>
          <p:nvPr/>
        </p:nvCxnSpPr>
        <p:spPr>
          <a:xfrm>
            <a:off x="4991100" y="2160589"/>
            <a:ext cx="0" cy="366871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473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535AC4-0A2F-5344-8A93-324FCA5BFA52}"/>
              </a:ext>
            </a:extLst>
          </p:cNvPr>
          <p:cNvSpPr>
            <a:spLocks noGrp="1"/>
          </p:cNvSpPr>
          <p:nvPr>
            <p:ph type="title"/>
          </p:nvPr>
        </p:nvSpPr>
        <p:spPr/>
        <p:txBody>
          <a:bodyPr/>
          <a:lstStyle/>
          <a:p>
            <a:r>
              <a:rPr lang="en-US" dirty="0"/>
              <a:t>Fast Insurance vs. Slow VOBs</a:t>
            </a:r>
          </a:p>
        </p:txBody>
      </p:sp>
      <p:sp>
        <p:nvSpPr>
          <p:cNvPr id="15" name="Text Placeholder 14">
            <a:extLst>
              <a:ext uri="{FF2B5EF4-FFF2-40B4-BE49-F238E27FC236}">
                <a16:creationId xmlns:a16="http://schemas.microsoft.com/office/drawing/2014/main" id="{DDE39B18-1FD9-D14D-961E-4F27F0A4D167}"/>
              </a:ext>
            </a:extLst>
          </p:cNvPr>
          <p:cNvSpPr>
            <a:spLocks noGrp="1"/>
          </p:cNvSpPr>
          <p:nvPr>
            <p:ph type="body" idx="1"/>
          </p:nvPr>
        </p:nvSpPr>
        <p:spPr>
          <a:xfrm>
            <a:off x="675745" y="1642269"/>
            <a:ext cx="4185623" cy="576262"/>
          </a:xfrm>
        </p:spPr>
        <p:txBody>
          <a:bodyPr/>
          <a:lstStyle/>
          <a:p>
            <a:r>
              <a:rPr lang="en-US" dirty="0"/>
              <a:t>Quick turnaround time	</a:t>
            </a:r>
          </a:p>
        </p:txBody>
      </p:sp>
      <p:sp>
        <p:nvSpPr>
          <p:cNvPr id="16" name="Content Placeholder 15">
            <a:extLst>
              <a:ext uri="{FF2B5EF4-FFF2-40B4-BE49-F238E27FC236}">
                <a16:creationId xmlns:a16="http://schemas.microsoft.com/office/drawing/2014/main" id="{08525206-F5FA-1A48-B065-EB38096594FD}"/>
              </a:ext>
            </a:extLst>
          </p:cNvPr>
          <p:cNvSpPr>
            <a:spLocks noGrp="1"/>
          </p:cNvSpPr>
          <p:nvPr>
            <p:ph sz="half" idx="2"/>
          </p:nvPr>
        </p:nvSpPr>
        <p:spPr>
          <a:xfrm>
            <a:off x="675744" y="2182811"/>
            <a:ext cx="4185623" cy="3304117"/>
          </a:xfrm>
        </p:spPr>
        <p:txBody>
          <a:bodyPr>
            <a:normAutofit lnSpcReduction="10000"/>
          </a:bodyPr>
          <a:lstStyle/>
          <a:p>
            <a:r>
              <a:rPr lang="en-US" dirty="0"/>
              <a:t>Admissions has insurance ID #, client and subscriber DOB, address of policy holder, correct insurance phone number</a:t>
            </a:r>
          </a:p>
          <a:p>
            <a:r>
              <a:rPr lang="en-US" dirty="0"/>
              <a:t>A picture is worth a thousand words, send it </a:t>
            </a:r>
          </a:p>
          <a:p>
            <a:r>
              <a:rPr lang="en-US" dirty="0"/>
              <a:t>Unfair to everyone to give an OOP cost before we can assess the client, we can go over what their insurance responsibility</a:t>
            </a:r>
          </a:p>
          <a:p>
            <a:endParaRPr lang="en-US" dirty="0"/>
          </a:p>
        </p:txBody>
      </p:sp>
      <p:sp>
        <p:nvSpPr>
          <p:cNvPr id="17" name="Text Placeholder 16">
            <a:extLst>
              <a:ext uri="{FF2B5EF4-FFF2-40B4-BE49-F238E27FC236}">
                <a16:creationId xmlns:a16="http://schemas.microsoft.com/office/drawing/2014/main" id="{127ADFEE-40D0-FC4A-BD66-FD194E3C49CC}"/>
              </a:ext>
            </a:extLst>
          </p:cNvPr>
          <p:cNvSpPr>
            <a:spLocks noGrp="1"/>
          </p:cNvSpPr>
          <p:nvPr>
            <p:ph type="body" sz="quarter" idx="3"/>
          </p:nvPr>
        </p:nvSpPr>
        <p:spPr>
          <a:xfrm>
            <a:off x="5088384" y="1637904"/>
            <a:ext cx="4185618" cy="576262"/>
          </a:xfrm>
        </p:spPr>
        <p:txBody>
          <a:bodyPr/>
          <a:lstStyle/>
          <a:p>
            <a:r>
              <a:rPr lang="en-US" dirty="0"/>
              <a:t>Rage inducing slowness</a:t>
            </a:r>
          </a:p>
        </p:txBody>
      </p:sp>
      <p:sp>
        <p:nvSpPr>
          <p:cNvPr id="18" name="Content Placeholder 17">
            <a:extLst>
              <a:ext uri="{FF2B5EF4-FFF2-40B4-BE49-F238E27FC236}">
                <a16:creationId xmlns:a16="http://schemas.microsoft.com/office/drawing/2014/main" id="{49A47437-7BC7-A14B-A5E9-5E79CFE7E478}"/>
              </a:ext>
            </a:extLst>
          </p:cNvPr>
          <p:cNvSpPr>
            <a:spLocks noGrp="1"/>
          </p:cNvSpPr>
          <p:nvPr>
            <p:ph sz="quarter" idx="4"/>
          </p:nvPr>
        </p:nvSpPr>
        <p:spPr>
          <a:xfrm>
            <a:off x="5088384" y="2182811"/>
            <a:ext cx="4185617" cy="3304117"/>
          </a:xfrm>
        </p:spPr>
        <p:txBody>
          <a:bodyPr>
            <a:normAutofit lnSpcReduction="10000"/>
          </a:bodyPr>
          <a:lstStyle/>
          <a:p>
            <a:r>
              <a:rPr lang="en-US" dirty="0"/>
              <a:t>Missing one piece of necessary information, or sending wrong demographic data</a:t>
            </a:r>
          </a:p>
          <a:p>
            <a:r>
              <a:rPr lang="en-US" dirty="0"/>
              <a:t>Set proper expectations with referent regarding time</a:t>
            </a:r>
          </a:p>
          <a:p>
            <a:r>
              <a:rPr lang="en-US" dirty="0"/>
              <a:t>Is this truly urgent?  Does it meet that criteria?  Are you the boy who cried wolf?</a:t>
            </a:r>
          </a:p>
          <a:p>
            <a:r>
              <a:rPr lang="en-US" dirty="0"/>
              <a:t>Communicate with admissions when urgency required, escalate when appropriate	</a:t>
            </a:r>
          </a:p>
          <a:p>
            <a:endParaRPr lang="en-US" dirty="0"/>
          </a:p>
        </p:txBody>
      </p:sp>
    </p:spTree>
    <p:extLst>
      <p:ext uri="{BB962C8B-B14F-4D97-AF65-F5344CB8AC3E}">
        <p14:creationId xmlns:p14="http://schemas.microsoft.com/office/powerpoint/2010/main" val="206550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C72F8-18F5-F440-8AF3-643C53DB8C73}"/>
              </a:ext>
            </a:extLst>
          </p:cNvPr>
          <p:cNvSpPr>
            <a:spLocks noGrp="1"/>
          </p:cNvSpPr>
          <p:nvPr>
            <p:ph type="title"/>
          </p:nvPr>
        </p:nvSpPr>
        <p:spPr>
          <a:xfrm>
            <a:off x="677334" y="609600"/>
            <a:ext cx="8596668" cy="1320800"/>
          </a:xfrm>
        </p:spPr>
        <p:txBody>
          <a:bodyPr/>
          <a:lstStyle/>
          <a:p>
            <a:r>
              <a:rPr lang="en-US" dirty="0"/>
              <a:t>Don’t Hate, Escalate	</a:t>
            </a:r>
          </a:p>
        </p:txBody>
      </p:sp>
      <p:sp>
        <p:nvSpPr>
          <p:cNvPr id="7" name="Content Placeholder 6">
            <a:extLst>
              <a:ext uri="{FF2B5EF4-FFF2-40B4-BE49-F238E27FC236}">
                <a16:creationId xmlns:a16="http://schemas.microsoft.com/office/drawing/2014/main" id="{E2DE8348-10D6-4F4A-9D05-DC6E5428BB05}"/>
              </a:ext>
            </a:extLst>
          </p:cNvPr>
          <p:cNvSpPr>
            <a:spLocks noGrp="1"/>
          </p:cNvSpPr>
          <p:nvPr>
            <p:ph idx="1"/>
          </p:nvPr>
        </p:nvSpPr>
        <p:spPr>
          <a:xfrm>
            <a:off x="677334" y="1541002"/>
            <a:ext cx="8596668" cy="3880773"/>
          </a:xfrm>
        </p:spPr>
        <p:txBody>
          <a:bodyPr>
            <a:normAutofit lnSpcReduction="10000"/>
          </a:bodyPr>
          <a:lstStyle/>
          <a:p>
            <a:r>
              <a:rPr lang="en-US" dirty="0"/>
              <a:t>The order of escalation:</a:t>
            </a:r>
          </a:p>
          <a:p>
            <a:pPr lvl="1"/>
            <a:r>
              <a:rPr lang="en-US" dirty="0"/>
              <a:t>1 Hour Approval time for all facilities</a:t>
            </a:r>
          </a:p>
          <a:p>
            <a:pPr lvl="1"/>
            <a:r>
              <a:rPr lang="en-US" dirty="0"/>
              <a:t>After 1 Hour facility Admissions Directors/CEOs are called directly to approve</a:t>
            </a:r>
          </a:p>
          <a:p>
            <a:pPr lvl="1"/>
            <a:r>
              <a:rPr lang="en-US" dirty="0"/>
              <a:t>Admissions Center staff will move forward if time is exceeded</a:t>
            </a:r>
          </a:p>
          <a:p>
            <a:endParaRPr lang="en-US" dirty="0"/>
          </a:p>
          <a:p>
            <a:r>
              <a:rPr lang="en-US" dirty="0"/>
              <a:t>If a client is denied, we respectfully challenge where appropriate</a:t>
            </a:r>
          </a:p>
          <a:p>
            <a:pPr lvl="1"/>
            <a:r>
              <a:rPr lang="en-US" dirty="0"/>
              <a:t>PAAS done by team clinician can attempt for authorization</a:t>
            </a:r>
          </a:p>
          <a:p>
            <a:pPr lvl="1"/>
            <a:r>
              <a:rPr lang="en-US" dirty="0"/>
              <a:t>Getting additional records can give more information to overturn a decision</a:t>
            </a:r>
          </a:p>
          <a:p>
            <a:pPr marL="457200" lvl="1" indent="0">
              <a:buNone/>
            </a:pPr>
            <a:endParaRPr lang="en-US" dirty="0"/>
          </a:p>
          <a:p>
            <a:r>
              <a:rPr lang="en-US" dirty="0"/>
              <a:t>If unable to accept, we pivot to most appropriate Summit program immediately</a:t>
            </a:r>
          </a:p>
          <a:p>
            <a:pPr marL="457200" lvl="1" indent="0">
              <a:buNone/>
            </a:pPr>
            <a:endParaRPr lang="en-US" dirty="0"/>
          </a:p>
          <a:p>
            <a:endParaRPr lang="en-US" dirty="0"/>
          </a:p>
          <a:p>
            <a:endParaRPr lang="en-US" dirty="0"/>
          </a:p>
          <a:p>
            <a:endParaRPr lang="en-US" dirty="0"/>
          </a:p>
          <a:p>
            <a:endParaRPr lang="en-US" dirty="0"/>
          </a:p>
          <a:p>
            <a:pPr lvl="1"/>
            <a:endParaRPr lang="en-US" dirty="0"/>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62344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2C91-7239-2341-9C36-D5D59CF7D18B}"/>
              </a:ext>
            </a:extLst>
          </p:cNvPr>
          <p:cNvSpPr>
            <a:spLocks noGrp="1"/>
          </p:cNvSpPr>
          <p:nvPr>
            <p:ph type="title"/>
          </p:nvPr>
        </p:nvSpPr>
        <p:spPr/>
        <p:txBody>
          <a:bodyPr/>
          <a:lstStyle/>
          <a:p>
            <a:r>
              <a:rPr lang="en-US" dirty="0"/>
              <a:t>The Art of the Pivot</a:t>
            </a:r>
          </a:p>
        </p:txBody>
      </p:sp>
      <p:sp>
        <p:nvSpPr>
          <p:cNvPr id="3" name="Content Placeholder 2">
            <a:extLst>
              <a:ext uri="{FF2B5EF4-FFF2-40B4-BE49-F238E27FC236}">
                <a16:creationId xmlns:a16="http://schemas.microsoft.com/office/drawing/2014/main" id="{F2916CB6-54AA-5240-8B54-6700A49235CD}"/>
              </a:ext>
            </a:extLst>
          </p:cNvPr>
          <p:cNvSpPr>
            <a:spLocks noGrp="1"/>
          </p:cNvSpPr>
          <p:nvPr>
            <p:ph idx="1"/>
          </p:nvPr>
        </p:nvSpPr>
        <p:spPr/>
        <p:txBody>
          <a:bodyPr/>
          <a:lstStyle/>
          <a:p>
            <a:r>
              <a:rPr lang="en-US" dirty="0"/>
              <a:t>Better to give 2 options inside the Summit network than overwhelm with choices</a:t>
            </a:r>
          </a:p>
          <a:p>
            <a:endParaRPr lang="en-US" dirty="0"/>
          </a:p>
          <a:p>
            <a:r>
              <a:rPr lang="en-US" dirty="0"/>
              <a:t>Use the Facility Insurance Payor grid</a:t>
            </a:r>
          </a:p>
          <a:p>
            <a:endParaRPr lang="en-US" dirty="0"/>
          </a:p>
          <a:p>
            <a:r>
              <a:rPr lang="en-US" dirty="0"/>
              <a:t>If necessary, support the benefits of travelling for treatment/getting out of their area</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11122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F5E02-89B6-AF4D-8667-1764E3AE2D26}"/>
              </a:ext>
            </a:extLst>
          </p:cNvPr>
          <p:cNvSpPr>
            <a:spLocks noGrp="1"/>
          </p:cNvSpPr>
          <p:nvPr>
            <p:ph type="title"/>
          </p:nvPr>
        </p:nvSpPr>
        <p:spPr/>
        <p:txBody>
          <a:bodyPr/>
          <a:lstStyle/>
          <a:p>
            <a:r>
              <a:rPr lang="en-US" dirty="0"/>
              <a:t>Become a Jack of All Trades-</a:t>
            </a:r>
            <a:br>
              <a:rPr lang="en-US" dirty="0"/>
            </a:br>
            <a:r>
              <a:rPr lang="en-US" dirty="0"/>
              <a:t>-Master the Tools available to you</a:t>
            </a:r>
          </a:p>
        </p:txBody>
      </p:sp>
      <p:sp>
        <p:nvSpPr>
          <p:cNvPr id="3" name="Content Placeholder 2">
            <a:extLst>
              <a:ext uri="{FF2B5EF4-FFF2-40B4-BE49-F238E27FC236}">
                <a16:creationId xmlns:a16="http://schemas.microsoft.com/office/drawing/2014/main" id="{858D29AF-83EE-114F-A2B0-4B45BE18F987}"/>
              </a:ext>
            </a:extLst>
          </p:cNvPr>
          <p:cNvSpPr>
            <a:spLocks noGrp="1"/>
          </p:cNvSpPr>
          <p:nvPr>
            <p:ph idx="1"/>
          </p:nvPr>
        </p:nvSpPr>
        <p:spPr/>
        <p:txBody>
          <a:bodyPr/>
          <a:lstStyle/>
          <a:p>
            <a:r>
              <a:rPr lang="en-US" dirty="0"/>
              <a:t>Quip – home of the constantly changing facility details, insurance contracts, and more </a:t>
            </a:r>
          </a:p>
          <a:p>
            <a:r>
              <a:rPr lang="en-US" dirty="0"/>
              <a:t>Availity – use it, learn it, get admissions to help</a:t>
            </a:r>
          </a:p>
          <a:p>
            <a:r>
              <a:rPr lang="en-US" dirty="0"/>
              <a:t>Chatter – tag RACs using @</a:t>
            </a:r>
          </a:p>
          <a:p>
            <a:r>
              <a:rPr lang="en-US" dirty="0"/>
              <a:t>Salesforce reports – set up automation, network with each other for similar needs and use existing reports as templates</a:t>
            </a:r>
          </a:p>
          <a:p>
            <a:r>
              <a:rPr lang="en-US" dirty="0"/>
              <a:t>Ascendix – check your area, search for your accounts, can you find them?</a:t>
            </a:r>
          </a:p>
          <a:p>
            <a:r>
              <a:rPr lang="en-US" dirty="0"/>
              <a:t>RAC Schedule – know who is available to help</a:t>
            </a:r>
          </a:p>
          <a:p>
            <a:r>
              <a:rPr lang="en-US" dirty="0"/>
              <a:t>Quick phone calls can break down most communication barriers</a:t>
            </a:r>
          </a:p>
          <a:p>
            <a:pPr lvl="2"/>
            <a:r>
              <a:rPr lang="en-US" sz="1600" dirty="0"/>
              <a:t>Inquiries that start in the PM, will be worked by teammates in the AM</a:t>
            </a:r>
          </a:p>
          <a:p>
            <a:pPr marL="0" indent="0">
              <a:buNone/>
            </a:pPr>
            <a:endParaRPr lang="en-US" dirty="0"/>
          </a:p>
          <a:p>
            <a:endParaRPr lang="en-US" dirty="0"/>
          </a:p>
        </p:txBody>
      </p:sp>
    </p:spTree>
    <p:extLst>
      <p:ext uri="{BB962C8B-B14F-4D97-AF65-F5344CB8AC3E}">
        <p14:creationId xmlns:p14="http://schemas.microsoft.com/office/powerpoint/2010/main" val="37679210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3807</TotalTime>
  <Words>829</Words>
  <Application>Microsoft Macintosh PowerPoint</Application>
  <PresentationFormat>Widescreen</PresentationFormat>
  <Paragraphs>99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Trebuchet MS</vt:lpstr>
      <vt:lpstr>Wingdings</vt:lpstr>
      <vt:lpstr>Wingdings 3</vt:lpstr>
      <vt:lpstr>Facet</vt:lpstr>
      <vt:lpstr>Advanced Basics</vt:lpstr>
      <vt:lpstr>Admissions Center at a glance 2019 so far… </vt:lpstr>
      <vt:lpstr>RACs       Business Development  </vt:lpstr>
      <vt:lpstr>The 3 Agreements Needed Before Admission </vt:lpstr>
      <vt:lpstr>High % Referrals vs. Low Converting Referrals</vt:lpstr>
      <vt:lpstr>Fast Insurance vs. Slow VOBs</vt:lpstr>
      <vt:lpstr>Don’t Hate, Escalate </vt:lpstr>
      <vt:lpstr>The Art of the Pivot</vt:lpstr>
      <vt:lpstr>Become a Jack of All Trades- -Master the Tools available to you</vt:lpstr>
      <vt:lpstr>Getting more outbound referrals to your accounts</vt:lpstr>
      <vt:lpstr>People don’t care how much you know, until they know how much you care.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Basics</dc:title>
  <dc:creator>Caleb Rich</dc:creator>
  <cp:lastModifiedBy>Caleb Rich</cp:lastModifiedBy>
  <cp:revision>30</cp:revision>
  <dcterms:created xsi:type="dcterms:W3CDTF">2019-08-05T00:21:01Z</dcterms:created>
  <dcterms:modified xsi:type="dcterms:W3CDTF">2019-08-23T17:53:15Z</dcterms:modified>
</cp:coreProperties>
</file>